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147480364" r:id="rId2"/>
    <p:sldId id="2147480503" r:id="rId3"/>
    <p:sldId id="2147480504" r:id="rId4"/>
    <p:sldId id="2147480505" r:id="rId5"/>
    <p:sldId id="2147480508" r:id="rId6"/>
    <p:sldId id="2147480500" r:id="rId7"/>
    <p:sldId id="214748050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Instructions" id="{8B61DE34-5EE5-5B4D-8FE4-9F8A4496B8AE}">
          <p14:sldIdLst>
            <p14:sldId id="2147480364"/>
            <p14:sldId id="2147480503"/>
            <p14:sldId id="2147480504"/>
            <p14:sldId id="2147480505"/>
            <p14:sldId id="2147480508"/>
            <p14:sldId id="2147480500"/>
            <p14:sldId id="21474805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7FD7A7"/>
    <a:srgbClr val="2E3C98"/>
    <a:srgbClr val="A5A5A5"/>
    <a:srgbClr val="0B0B0B"/>
    <a:srgbClr val="38009E"/>
    <a:srgbClr val="350094"/>
    <a:srgbClr val="00467F"/>
    <a:srgbClr val="1D209F"/>
    <a:srgbClr val="1D4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F98C9-37A5-461F-A2E0-24102DA7CAEA}" v="2" dt="2025-10-23T10:16:48.881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IN" sz="1300">
                <a:latin typeface="Lucida Sans" panose="020B06020305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</a:t>
            </a:r>
            <a:r>
              <a:rPr lang="en-IN" sz="1300" baseline="0">
                <a:latin typeface="Lucida Sans" panose="020B06020305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Availability</a:t>
            </a:r>
            <a:endParaRPr lang="en-IN" sz="1300">
              <a:latin typeface="Lucida Sans" panose="020B06020305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c:rich>
      </c:tx>
      <c:layout>
        <c:manualLayout>
          <c:xMode val="edge"/>
          <c:yMode val="edge"/>
          <c:x val="0.33748364950411419"/>
          <c:y val="1.79388285944927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ucida Sans" panose="020B060203050402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1653433082896142"/>
          <c:y val="0.1951543268948947"/>
          <c:w val="0.82258190313949664"/>
          <c:h val="0.61411990623783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Availability</c:v>
                </c:pt>
              </c:strCache>
            </c:strRef>
          </c:tx>
          <c:spPr>
            <a:solidFill>
              <a:srgbClr val="2E3C9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0.99860000000000004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F-4CFE-AE2D-F11E3F2EA0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8"/>
        <c:overlap val="31"/>
        <c:axId val="752414560"/>
        <c:axId val="752415040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SLA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924F-4CFE-AE2D-F11E3F2EA066}"/>
              </c:ext>
            </c:extLst>
          </c:dPt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Sheet1!$C$2:$C$7</c:f>
              <c:numCache>
                <c:formatCode>0.00%</c:formatCode>
                <c:ptCount val="6"/>
                <c:pt idx="0">
                  <c:v>0.999</c:v>
                </c:pt>
                <c:pt idx="1">
                  <c:v>0.999</c:v>
                </c:pt>
                <c:pt idx="2">
                  <c:v>0.999</c:v>
                </c:pt>
                <c:pt idx="3">
                  <c:v>0.999</c:v>
                </c:pt>
                <c:pt idx="4">
                  <c:v>0.999</c:v>
                </c:pt>
                <c:pt idx="5">
                  <c:v>0.999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4F-4CFE-AE2D-F11E3F2EA0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14560"/>
        <c:axId val="752415040"/>
      </c:lineChart>
      <c:catAx>
        <c:axId val="75241456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  <a:alpha val="98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415040"/>
        <c:crosses val="autoZero"/>
        <c:auto val="0"/>
        <c:lblAlgn val="ctr"/>
        <c:lblOffset val="100"/>
        <c:noMultiLvlLbl val="0"/>
      </c:catAx>
      <c:valAx>
        <c:axId val="752415040"/>
        <c:scaling>
          <c:orientation val="minMax"/>
          <c:max val="1"/>
          <c:min val="0.93"/>
        </c:scaling>
        <c:delete val="0"/>
        <c:axPos val="l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414560"/>
        <c:crosses val="autoZero"/>
        <c:crossBetween val="between"/>
        <c:majorUnit val="5.000000000000001E-3"/>
      </c:valAx>
      <c:spPr>
        <a:noFill/>
        <a:ln>
          <a:noFill/>
        </a:ln>
        <a:effectLst>
          <a:glow rad="127000">
            <a:schemeClr val="bg1">
              <a:lumMod val="95000"/>
            </a:schemeClr>
          </a:glow>
          <a:outerShdw blurRad="50800" dist="50800" dir="5400000" algn="ctr" rotWithShape="0">
            <a:schemeClr val="bg1"/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/>
              <a:t>Production</a:t>
            </a:r>
            <a:r>
              <a:rPr lang="en-IN" sz="1400" baseline="0"/>
              <a:t> User Counts</a:t>
            </a:r>
            <a:endParaRPr lang="en-IN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</c:v>
                </c:pt>
              </c:strCache>
            </c:strRef>
          </c:tx>
          <c:spPr>
            <a:solidFill>
              <a:srgbClr val="2E3C9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621</c:v>
                </c:pt>
                <c:pt idx="1">
                  <c:v>593</c:v>
                </c:pt>
                <c:pt idx="2">
                  <c:v>593</c:v>
                </c:pt>
                <c:pt idx="3">
                  <c:v>585</c:v>
                </c:pt>
                <c:pt idx="4">
                  <c:v>591</c:v>
                </c:pt>
                <c:pt idx="5">
                  <c:v>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5A-41ED-8798-3A144FC01B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</c:v>
                </c:pt>
                <c:pt idx="1">
                  <c:v>60</c:v>
                </c:pt>
                <c:pt idx="2">
                  <c:v>59</c:v>
                </c:pt>
                <c:pt idx="3">
                  <c:v>79</c:v>
                </c:pt>
                <c:pt idx="4">
                  <c:v>80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5A-41ED-8798-3A144FC01B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Dev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5A-41ED-8798-3A144FC01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9"/>
        <c:axId val="1166763664"/>
        <c:axId val="1166762704"/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Licenses Available</c:v>
                </c:pt>
              </c:strCache>
            </c:strRef>
          </c:tx>
          <c:spPr>
            <a:ln w="28575" cap="rnd">
              <a:solidFill>
                <a:srgbClr val="00B050">
                  <a:alpha val="91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620</c:v>
                </c:pt>
                <c:pt idx="1">
                  <c:v>620</c:v>
                </c:pt>
                <c:pt idx="2">
                  <c:v>620</c:v>
                </c:pt>
                <c:pt idx="3">
                  <c:v>620</c:v>
                </c:pt>
                <c:pt idx="4">
                  <c:v>620</c:v>
                </c:pt>
                <c:pt idx="5">
                  <c:v>620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EC-4AC3-9498-09A34961AAE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Test (Target)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620</c:v>
                </c:pt>
                <c:pt idx="1">
                  <c:v>620</c:v>
                </c:pt>
                <c:pt idx="2">
                  <c:v>620</c:v>
                </c:pt>
                <c:pt idx="3">
                  <c:v>620</c:v>
                </c:pt>
                <c:pt idx="4">
                  <c:v>620</c:v>
                </c:pt>
                <c:pt idx="5">
                  <c:v>620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DEC-4AC3-9498-09A34961AAE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Dev(Target)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Sheet1!$G$2:$G$7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EC-4AC3-9498-09A34961AA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6763664"/>
        <c:axId val="1166762704"/>
      </c:lineChart>
      <c:dateAx>
        <c:axId val="1166763664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62704"/>
        <c:crosses val="autoZero"/>
        <c:auto val="1"/>
        <c:lblOffset val="100"/>
        <c:baseTimeUnit val="months"/>
      </c:dateAx>
      <c:valAx>
        <c:axId val="1166762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63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/>
              <a:t>Production Storage Usage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4552663641998"/>
          <c:y val="0.13196305141132705"/>
          <c:w val="0.85695942656678703"/>
          <c:h val="0.686761154781051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 (GB)</c:v>
                </c:pt>
              </c:strCache>
            </c:strRef>
          </c:tx>
          <c:spPr>
            <a:solidFill>
              <a:srgbClr val="2E3C9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txPr>
              <a:bodyPr rot="-540000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Sheet1!$B$2:$B$7</c:f>
              <c:numCache>
                <c:formatCode>#,##0</c:formatCode>
                <c:ptCount val="6"/>
                <c:pt idx="0">
                  <c:v>10586</c:v>
                </c:pt>
                <c:pt idx="1">
                  <c:v>10668</c:v>
                </c:pt>
                <c:pt idx="2">
                  <c:v>10737</c:v>
                </c:pt>
                <c:pt idx="3">
                  <c:v>10828</c:v>
                </c:pt>
                <c:pt idx="4">
                  <c:v>10929</c:v>
                </c:pt>
                <c:pt idx="5">
                  <c:v>11003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5A-4AFE-82CE-E505682CAFD4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1048975648"/>
        <c:axId val="10489737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Contracted Maximum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3.472291673651781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5A-4AFE-82CE-E505682CAFD4}"/>
                </c:ext>
              </c:extLst>
            </c:dLbl>
            <c:dLbl>
              <c:idx val="1"/>
              <c:layout>
                <c:manualLayout>
                  <c:x val="3.289539480301687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75A-4AFE-82CE-E505682CAFD4}"/>
                </c:ext>
              </c:extLst>
            </c:dLbl>
            <c:dLbl>
              <c:idx val="2"/>
              <c:layout>
                <c:manualLayout>
                  <c:x val="3.2895394803016814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5A-4AFE-82CE-E505682CAFD4}"/>
                </c:ext>
              </c:extLst>
            </c:dLbl>
            <c:dLbl>
              <c:idx val="3"/>
              <c:layout>
                <c:manualLayout>
                  <c:x val="3.106787286951594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75A-4AFE-82CE-E505682CAFD4}"/>
                </c:ext>
              </c:extLst>
            </c:dLbl>
            <c:dLbl>
              <c:idx val="4"/>
              <c:layout>
                <c:manualLayout>
                  <c:x val="3.472291673651781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5A-4AFE-82CE-E505682CAFD4}"/>
                </c:ext>
              </c:extLst>
            </c:dLbl>
            <c:dLbl>
              <c:idx val="5"/>
              <c:layout>
                <c:manualLayout>
                  <c:x val="3.282298336193878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75A-4AFE-82CE-E505682CAFD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17420</c:v>
                </c:pt>
                <c:pt idx="1">
                  <c:v>17420</c:v>
                </c:pt>
                <c:pt idx="2">
                  <c:v>17420</c:v>
                </c:pt>
                <c:pt idx="3">
                  <c:v>17420</c:v>
                </c:pt>
                <c:pt idx="4">
                  <c:v>17420</c:v>
                </c:pt>
                <c:pt idx="5">
                  <c:v>17420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75A-4AFE-82CE-E505682CAF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Test (GB)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C0-4B86-8159-B15282C7A5D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Test (Target)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17420</c:v>
                </c:pt>
                <c:pt idx="1">
                  <c:v>17420</c:v>
                </c:pt>
                <c:pt idx="2">
                  <c:v>17420</c:v>
                </c:pt>
                <c:pt idx="3">
                  <c:v>17420</c:v>
                </c:pt>
                <c:pt idx="4">
                  <c:v>17420</c:v>
                </c:pt>
                <c:pt idx="5">
                  <c:v>17420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C0-4B86-8159-B15282C7A5D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Dev (Target)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C0-4B86-8159-B15282C7A5D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Dev (GB)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Sheet1!$G$2:$G$7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5C0-4B86-8159-B15282C7A5D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48975648"/>
        <c:axId val="1048973728"/>
        <c:extLst/>
      </c:lineChart>
      <c:dateAx>
        <c:axId val="1048975648"/>
        <c:scaling>
          <c:orientation val="minMax"/>
        </c:scaling>
        <c:delete val="0"/>
        <c:axPos val="b"/>
        <c:numFmt formatCode="mmm\-yy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973728"/>
        <c:crossesAt val="1"/>
        <c:auto val="1"/>
        <c:lblOffset val="100"/>
        <c:baseTimeUnit val="months"/>
      </c:dateAx>
      <c:valAx>
        <c:axId val="1048973728"/>
        <c:scaling>
          <c:logBase val="10"/>
          <c:orientation val="minMax"/>
          <c:min val="1"/>
        </c:scaling>
        <c:delete val="0"/>
        <c:axPos val="l"/>
        <c:numFmt formatCode="0" sourceLinked="0"/>
        <c:majorTickMark val="out"/>
        <c:minorTickMark val="none"/>
        <c:tickLblPos val="nextTo"/>
        <c:spPr>
          <a:noFill/>
          <a:ln>
            <a:noFill/>
          </a:ln>
          <a:effectLst>
            <a:softEdge rad="12700"/>
          </a:effectLst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25400" stA="44000" endPos="0" dist="50800" dir="5400000" sy="-100000" algn="bl" rotWithShape="0"/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975648"/>
        <c:crossesAt val="45717"/>
        <c:crossBetween val="between"/>
        <c:majorUnit val="10"/>
        <c:minorUnit val="10"/>
      </c:valAx>
      <c:spPr>
        <a:noFill/>
        <a:ln w="0">
          <a:noFill/>
        </a:ln>
        <a:effectLst/>
      </c:spPr>
    </c:plotArea>
    <c:legend>
      <c:legendPos val="b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Open Cases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B3-4912-BC32-7CC420E764AB}"/>
              </c:ext>
            </c:extLst>
          </c:dPt>
          <c:cat>
            <c:numRef>
              <c:f>Availability!$A$25</c:f>
              <c:numCache>
                <c:formatCode>mmm\-yy</c:formatCode>
                <c:ptCount val="1"/>
                <c:pt idx="0">
                  <c:v>44501</c:v>
                </c:pt>
              </c:numCache>
            </c:numRef>
          </c:cat>
          <c:val>
            <c:numRef>
              <c:f>Availability!$C$25</c:f>
              <c:numCache>
                <c:formatCode>0.00%</c:formatCode>
                <c:ptCount val="1"/>
                <c:pt idx="0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B3-4912-BC32-7CC420E76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500"/>
              <a:t>Case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Opened</c:v>
                </c:pt>
              </c:strCache>
            </c:strRef>
          </c:tx>
          <c:spPr>
            <a:solidFill>
              <a:srgbClr val="2F559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11</c:v>
                </c:pt>
                <c:pt idx="2">
                  <c:v>3</c:v>
                </c:pt>
                <c:pt idx="3">
                  <c:v>6</c:v>
                </c:pt>
                <c:pt idx="4">
                  <c:v>13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57-4E84-B05B-1F3CE9DA6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Closed</c:v>
                </c:pt>
              </c:strCache>
            </c:strRef>
          </c:tx>
          <c:spPr>
            <a:solidFill>
              <a:srgbClr val="9BBBE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10</c:v>
                </c:pt>
                <c:pt idx="2">
                  <c:v>2</c:v>
                </c:pt>
                <c:pt idx="3">
                  <c:v>6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57-4E84-B05B-1F3CE9DA6D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Open at EOM</c:v>
                </c:pt>
              </c:strCache>
            </c:strRef>
          </c:tx>
          <c:spPr>
            <a:solidFill>
              <a:srgbClr val="9F9FA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57-4E84-B05B-1F3CE9DA6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9069168"/>
        <c:axId val="1109084528"/>
      </c:barChart>
      <c:dateAx>
        <c:axId val="110906916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084528"/>
        <c:crosses val="autoZero"/>
        <c:auto val="1"/>
        <c:lblOffset val="100"/>
        <c:baseTimeUnit val="months"/>
      </c:dateAx>
      <c:valAx>
        <c:axId val="1109084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0906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/>
              <a:t>Production Storage Usage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4552663641998"/>
          <c:y val="0.13196305141132705"/>
          <c:w val="0.85695942656678703"/>
          <c:h val="0.686761154781051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 (GB)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txPr>
              <a:bodyPr rot="-540000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Sheet1!$B$2:$B$7</c:f>
              <c:numCache>
                <c:formatCode>#,##0</c:formatCode>
                <c:ptCount val="6"/>
                <c:pt idx="0">
                  <c:v>10586</c:v>
                </c:pt>
                <c:pt idx="1">
                  <c:v>10668</c:v>
                </c:pt>
                <c:pt idx="2">
                  <c:v>10737</c:v>
                </c:pt>
                <c:pt idx="3">
                  <c:v>10828</c:v>
                </c:pt>
                <c:pt idx="4">
                  <c:v>10929</c:v>
                </c:pt>
                <c:pt idx="5">
                  <c:v>11003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2-478A-8F18-437A30A1C04F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9"/>
        <c:axId val="1048975648"/>
        <c:axId val="10489737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Contracted Maximum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3.472291673651781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02-478A-8F18-437A30A1C04F}"/>
                </c:ext>
              </c:extLst>
            </c:dLbl>
            <c:dLbl>
              <c:idx val="1"/>
              <c:layout>
                <c:manualLayout>
                  <c:x val="3.289539480301687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02-478A-8F18-437A30A1C04F}"/>
                </c:ext>
              </c:extLst>
            </c:dLbl>
            <c:dLbl>
              <c:idx val="2"/>
              <c:layout>
                <c:manualLayout>
                  <c:x val="3.2895394803016814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02-478A-8F18-437A30A1C04F}"/>
                </c:ext>
              </c:extLst>
            </c:dLbl>
            <c:dLbl>
              <c:idx val="3"/>
              <c:layout>
                <c:manualLayout>
                  <c:x val="3.106787286951594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402-478A-8F18-437A30A1C04F}"/>
                </c:ext>
              </c:extLst>
            </c:dLbl>
            <c:dLbl>
              <c:idx val="4"/>
              <c:layout>
                <c:manualLayout>
                  <c:x val="3.472291673651781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402-478A-8F18-437A30A1C04F}"/>
                </c:ext>
              </c:extLst>
            </c:dLbl>
            <c:dLbl>
              <c:idx val="5"/>
              <c:layout>
                <c:manualLayout>
                  <c:x val="3.282298336193878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402-478A-8F18-437A30A1C04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17420</c:v>
                </c:pt>
                <c:pt idx="1">
                  <c:v>17420</c:v>
                </c:pt>
                <c:pt idx="2">
                  <c:v>17420</c:v>
                </c:pt>
                <c:pt idx="3">
                  <c:v>17420</c:v>
                </c:pt>
                <c:pt idx="4">
                  <c:v>17420</c:v>
                </c:pt>
                <c:pt idx="5">
                  <c:v>17420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402-478A-8F18-437A30A1C0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48975648"/>
        <c:axId val="1048973728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mmm\-yy</c:formatCode>
                      <c:ptCount val="6"/>
                      <c:pt idx="0">
                        <c:v>45717</c:v>
                      </c:pt>
                      <c:pt idx="1">
                        <c:v>45748</c:v>
                      </c:pt>
                      <c:pt idx="2">
                        <c:v>45778</c:v>
                      </c:pt>
                      <c:pt idx="3">
                        <c:v>45809</c:v>
                      </c:pt>
                      <c:pt idx="4">
                        <c:v>45839</c:v>
                      </c:pt>
                      <c:pt idx="5">
                        <c:v>45870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9402-478A-8F18-437A30A1C04F}"/>
                  </c:ext>
                </c:extLst>
              </c15:ser>
            </c15:filteredLineSeries>
          </c:ext>
        </c:extLst>
      </c:lineChart>
      <c:dateAx>
        <c:axId val="1048975648"/>
        <c:scaling>
          <c:orientation val="minMax"/>
        </c:scaling>
        <c:delete val="0"/>
        <c:axPos val="b"/>
        <c:numFmt formatCode="mmm\-yy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973728"/>
        <c:crossesAt val="1"/>
        <c:auto val="1"/>
        <c:lblOffset val="100"/>
        <c:baseTimeUnit val="months"/>
      </c:dateAx>
      <c:valAx>
        <c:axId val="1048973728"/>
        <c:scaling>
          <c:logBase val="10"/>
          <c:orientation val="minMax"/>
          <c:min val="1"/>
        </c:scaling>
        <c:delete val="0"/>
        <c:axPos val="l"/>
        <c:numFmt formatCode="0" sourceLinked="0"/>
        <c:majorTickMark val="out"/>
        <c:minorTickMark val="none"/>
        <c:tickLblPos val="nextTo"/>
        <c:spPr>
          <a:noFill/>
          <a:ln>
            <a:solidFill>
              <a:srgbClr val="00B050"/>
            </a:solidFill>
          </a:ln>
          <a:effectLst>
            <a:softEdge rad="12700"/>
          </a:effectLst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25400" stA="44000" endPos="0" dist="50800" dir="5400000" sy="-100000" algn="bl" rotWithShape="0"/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975648"/>
        <c:crossesAt val="45717"/>
        <c:crossBetween val="between"/>
        <c:majorUnit val="10"/>
        <c:minorUnit val="10"/>
      </c:valAx>
      <c:spPr>
        <a:noFill/>
        <a:ln w="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Production</a:t>
            </a:r>
            <a:r>
              <a:rPr lang="en-IN" sz="1400" baseline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Availability</a:t>
            </a:r>
            <a:endParaRPr lang="en-IN" sz="140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c:rich>
      </c:tx>
      <c:layout>
        <c:manualLayout>
          <c:xMode val="edge"/>
          <c:yMode val="edge"/>
          <c:x val="0.33748364950411419"/>
          <c:y val="1.79388285944927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1653433082896142"/>
          <c:y val="0.1951543268948947"/>
          <c:w val="0.82258190313949664"/>
          <c:h val="0.61411990623783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Availability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0.99860000000000004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5-4B3B-940C-863B3B10D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5"/>
        <c:overlap val="-27"/>
        <c:axId val="752414560"/>
        <c:axId val="752415040"/>
      </c:barChart>
      <c:lineChart>
        <c:grouping val="standard"/>
        <c:varyColors val="0"/>
        <c:ser>
          <c:idx val="2"/>
          <c:order val="1"/>
          <c:tx>
            <c:strRef>
              <c:f>Sheet1!$D$1</c:f>
              <c:strCache>
                <c:ptCount val="1"/>
                <c:pt idx="0">
                  <c:v>SLA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41C5-4B3B-940C-863B3B10D87C}"/>
              </c:ext>
            </c:extLst>
          </c:dPt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Sheet1!$D$2:$D$7</c:f>
              <c:numCache>
                <c:formatCode>0.00%</c:formatCode>
                <c:ptCount val="6"/>
                <c:pt idx="0">
                  <c:v>0.999</c:v>
                </c:pt>
                <c:pt idx="1">
                  <c:v>0.999</c:v>
                </c:pt>
                <c:pt idx="2">
                  <c:v>0.999</c:v>
                </c:pt>
                <c:pt idx="3">
                  <c:v>0.999</c:v>
                </c:pt>
                <c:pt idx="4">
                  <c:v>0.999</c:v>
                </c:pt>
                <c:pt idx="5">
                  <c:v>0.999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1C5-4B3B-940C-863B3B10D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14560"/>
        <c:axId val="752415040"/>
      </c:lineChart>
      <c:catAx>
        <c:axId val="75241456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  <a:alpha val="98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415040"/>
        <c:crosses val="autoZero"/>
        <c:auto val="0"/>
        <c:lblAlgn val="ctr"/>
        <c:lblOffset val="100"/>
        <c:noMultiLvlLbl val="0"/>
      </c:catAx>
      <c:valAx>
        <c:axId val="752415040"/>
        <c:scaling>
          <c:orientation val="minMax"/>
          <c:max val="1"/>
          <c:min val="0.93"/>
        </c:scaling>
        <c:delete val="0"/>
        <c:axPos val="l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414560"/>
        <c:crosses val="autoZero"/>
        <c:crossBetween val="between"/>
        <c:majorUnit val="5.000000000000001E-3"/>
      </c:valAx>
      <c:spPr>
        <a:noFill/>
        <a:ln>
          <a:noFill/>
        </a:ln>
        <a:effectLst>
          <a:glow rad="127000">
            <a:schemeClr val="bg1">
              <a:lumMod val="95000"/>
            </a:schemeClr>
          </a:glow>
          <a:outerShdw blurRad="50800" dist="50800" dir="5400000" algn="ctr" rotWithShape="0">
            <a:schemeClr val="bg1"/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>
      <a:solidFill>
        <a:schemeClr val="tx1">
          <a:alpha val="97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/>
              <a:t>Production</a:t>
            </a:r>
            <a:r>
              <a:rPr lang="en-IN" sz="1400" baseline="0"/>
              <a:t> User Counts</a:t>
            </a:r>
            <a:endParaRPr lang="en-IN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621</c:v>
                </c:pt>
                <c:pt idx="1">
                  <c:v>593</c:v>
                </c:pt>
                <c:pt idx="2">
                  <c:v>593</c:v>
                </c:pt>
                <c:pt idx="3">
                  <c:v>585</c:v>
                </c:pt>
                <c:pt idx="4">
                  <c:v>591</c:v>
                </c:pt>
                <c:pt idx="5">
                  <c:v>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6-4352-A430-21DAB24DCA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</c:v>
                </c:pt>
                <c:pt idx="1">
                  <c:v>60</c:v>
                </c:pt>
                <c:pt idx="2">
                  <c:v>59</c:v>
                </c:pt>
                <c:pt idx="3">
                  <c:v>79</c:v>
                </c:pt>
                <c:pt idx="4">
                  <c:v>80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66-4352-A430-21DAB24DCA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Dev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100</c:v>
                </c:pt>
                <c:pt idx="1">
                  <c:v>100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26-4D67-89B8-1B0CECBBB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6763664"/>
        <c:axId val="116676270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Licenses Available</c:v>
                </c:pt>
              </c:strCache>
            </c:strRef>
          </c:tx>
          <c:spPr>
            <a:ln w="28575" cap="rnd">
              <a:solidFill>
                <a:srgbClr val="00A389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mmm\-yy</c:formatCode>
                <c:ptCount val="6"/>
                <c:pt idx="0">
                  <c:v>45717</c:v>
                </c:pt>
                <c:pt idx="1">
                  <c:v>45748</c:v>
                </c:pt>
                <c:pt idx="2">
                  <c:v>45778</c:v>
                </c:pt>
                <c:pt idx="3">
                  <c:v>45809</c:v>
                </c:pt>
                <c:pt idx="4">
                  <c:v>45839</c:v>
                </c:pt>
                <c:pt idx="5">
                  <c:v>45870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620</c:v>
                </c:pt>
                <c:pt idx="1">
                  <c:v>620</c:v>
                </c:pt>
                <c:pt idx="2">
                  <c:v>620</c:v>
                </c:pt>
                <c:pt idx="3">
                  <c:v>620</c:v>
                </c:pt>
                <c:pt idx="4">
                  <c:v>620</c:v>
                </c:pt>
                <c:pt idx="5">
                  <c:v>620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66-4352-A430-21DAB24DCA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6763664"/>
        <c:axId val="1166762704"/>
      </c:lineChart>
      <c:dateAx>
        <c:axId val="1166763664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62704"/>
        <c:crosses val="autoZero"/>
        <c:auto val="1"/>
        <c:lblOffset val="100"/>
        <c:baseTimeUnit val="months"/>
      </c:dateAx>
      <c:valAx>
        <c:axId val="116676270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63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1971E-BB97-48A0-BAE9-C1253E47FA6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196B7-1673-4D95-9FC2-7900F965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8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BE31-DD27-274B-BAA7-3FE0E05A5A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0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BE31-DD27-274B-BAA7-3FE0E05A5A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1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BE31-DD27-274B-BAA7-3FE0E05A5A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8ACD3-78B4-891F-8D97-24EF0FE543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D82020-977B-074A-ABCD-112BD3B94A4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3741285"/>
            <a:ext cx="6194503" cy="624691"/>
          </a:xfrm>
          <a:prstGeom prst="rect">
            <a:avLst/>
          </a:prstGeom>
          <a:noFill/>
        </p:spPr>
        <p:txBody>
          <a:bodyPr lIns="0" t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Presentation Subtitle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63C04AC-74DA-1648-A9CB-6E4FDDB1FA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6463"/>
            <a:ext cx="6194502" cy="1227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72000" rIns="91440" bIns="0" numCol="1" anchor="b" anchorCtr="0" compatLnSpc="1">
            <a:prstTxWarp prst="textNoShape">
              <a:avLst/>
            </a:prstTxWarp>
          </a:bodyPr>
          <a:lstStyle>
            <a:lvl1pPr>
              <a:defRPr lang="en-US" sz="4400" b="1" cap="none" spc="0" baseline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/>
              <a:t>Click to Add 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7F883-98AA-0214-43C2-FDCBFB197F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5471828"/>
            <a:ext cx="4568159" cy="904942"/>
          </a:xfrm>
          <a:prstGeom prst="rect">
            <a:avLst/>
          </a:prstGeom>
          <a:noFill/>
        </p:spPr>
        <p:txBody>
          <a:bodyPr/>
          <a:lstStyle>
            <a:lvl1pPr>
              <a:defRPr sz="1800">
                <a:solidFill>
                  <a:schemeClr val="accent4">
                    <a:lumMod val="75000"/>
                  </a:schemeClr>
                </a:solidFill>
              </a:defRPr>
            </a:lvl1pPr>
            <a:lvl2pPr marL="9525" indent="0">
              <a:buNone/>
              <a:defRPr sz="1400">
                <a:solidFill>
                  <a:schemeClr val="accent4">
                    <a:lumMod val="75000"/>
                  </a:schemeClr>
                </a:solidFill>
              </a:defRPr>
            </a:lvl2pPr>
            <a:lvl3pPr marL="0" indent="0">
              <a:buNone/>
              <a:defRPr sz="12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  <a:p>
            <a:pPr lvl="2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89D76-FA9C-CFA6-9187-F2F82CE2D7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1995" y="366510"/>
            <a:ext cx="2362677" cy="3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6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sky&#10;&#10;AI-generated content may be incorrect.">
            <a:extLst>
              <a:ext uri="{FF2B5EF4-FFF2-40B4-BE49-F238E27FC236}">
                <a16:creationId xmlns:a16="http://schemas.microsoft.com/office/drawing/2014/main" id="{6A6AD331-E2DE-B603-5F11-5B05BA128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B70533-A618-424C-9917-D5E13E3EB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447215"/>
            <a:ext cx="6082991" cy="1298575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4000" b="1" i="0" cap="none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Section break title here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DDAE44-64A1-5940-ACC6-BD8F3BBEBA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824080"/>
            <a:ext cx="6082992" cy="408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break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54764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EF44C-BD38-B432-EBC5-E673CD105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B70533-A618-424C-9917-D5E13E3EB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447215"/>
            <a:ext cx="6082991" cy="1298575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4000" b="1" i="0" cap="none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Section break title here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DDAE44-64A1-5940-ACC6-BD8F3BBEBA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824080"/>
            <a:ext cx="6082992" cy="408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break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2029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EF44C-BD38-B432-EBC5-E673CD105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B70533-A618-424C-9917-D5E13E3EB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447215"/>
            <a:ext cx="6082991" cy="1298575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4000" b="1" i="0" cap="none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Section break title here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DDAE44-64A1-5940-ACC6-BD8F3BBEBA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824080"/>
            <a:ext cx="6082992" cy="408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break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3786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B324DA4-713B-1584-50F2-0B88A9852A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060" y="6038921"/>
            <a:ext cx="264894" cy="2708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B84FE1-4F9B-FB47-868C-9D7C324D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91" y="3329098"/>
            <a:ext cx="10932237" cy="841248"/>
          </a:xfrm>
          <a:prstGeom prst="rect">
            <a:avLst/>
          </a:prstGeom>
          <a:noFill/>
        </p:spPr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25AF6-CFC3-3A41-B1AE-BE0BD4B28982}"/>
              </a:ext>
            </a:extLst>
          </p:cNvPr>
          <p:cNvSpPr txBox="1"/>
          <p:nvPr userDrawn="1"/>
        </p:nvSpPr>
        <p:spPr>
          <a:xfrm>
            <a:off x="968913" y="5965440"/>
            <a:ext cx="247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2000" baseline="0" err="1">
                <a:solidFill>
                  <a:schemeClr val="tx1"/>
                </a:solidFill>
                <a:latin typeface="+mj-lt"/>
                <a:ea typeface="Lato Light" charset="0"/>
                <a:cs typeface="Lato Light" charset="0"/>
              </a:rPr>
              <a:t>twitter.com</a:t>
            </a:r>
            <a:r>
              <a:rPr lang="en-US" sz="2000" baseline="0">
                <a:solidFill>
                  <a:schemeClr val="tx1"/>
                </a:solidFill>
                <a:latin typeface="+mj-lt"/>
                <a:ea typeface="Lato Light" charset="0"/>
                <a:cs typeface="Lato Light" charset="0"/>
              </a:rPr>
              <a:t>/</a:t>
            </a:r>
            <a:r>
              <a:rPr lang="en-US" sz="2000" baseline="0" err="1">
                <a:solidFill>
                  <a:schemeClr val="tx1"/>
                </a:solidFill>
                <a:latin typeface="+mj-lt"/>
                <a:ea typeface="Lato Light" charset="0"/>
                <a:cs typeface="Lato Light" charset="0"/>
              </a:rPr>
              <a:t>opentext</a:t>
            </a:r>
            <a:endParaRPr lang="en-US" sz="2000" baseline="0">
              <a:solidFill>
                <a:schemeClr val="tx1"/>
              </a:solidFill>
              <a:latin typeface="+mj-lt"/>
              <a:ea typeface="Lato Light" charset="0"/>
              <a:cs typeface="Lato Ligh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FBC496-617D-DC49-9EF1-A8B834E8409B}"/>
              </a:ext>
            </a:extLst>
          </p:cNvPr>
          <p:cNvSpPr txBox="1"/>
          <p:nvPr userDrawn="1"/>
        </p:nvSpPr>
        <p:spPr>
          <a:xfrm>
            <a:off x="4713575" y="5965440"/>
            <a:ext cx="3762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 sz="2000" b="0" i="0" kern="1200" baseline="0" err="1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Lato Light" charset="0"/>
              </a:rPr>
              <a:t>linkedin.com</a:t>
            </a:r>
            <a:r>
              <a:rPr lang="en-US" sz="20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Lato Light" charset="0"/>
              </a:rPr>
              <a:t>/company/</a:t>
            </a:r>
            <a:r>
              <a:rPr lang="en-US" sz="2000" b="0" i="0" kern="1200" baseline="0" err="1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Lato Light" charset="0"/>
              </a:rPr>
              <a:t>opentext</a:t>
            </a:r>
            <a:endParaRPr lang="en-US" sz="2000" b="0" i="0" kern="1200" baseline="0">
              <a:solidFill>
                <a:schemeClr val="tx1"/>
              </a:solidFill>
              <a:latin typeface="Arial" panose="020B0604020202020204" pitchFamily="34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AD03D-B9EB-1A40-BF60-60D15F88F20C}"/>
              </a:ext>
            </a:extLst>
          </p:cNvPr>
          <p:cNvSpPr txBox="1"/>
          <p:nvPr userDrawn="1"/>
        </p:nvSpPr>
        <p:spPr>
          <a:xfrm>
            <a:off x="9848030" y="5965440"/>
            <a:ext cx="17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2000" baseline="0" err="1">
                <a:solidFill>
                  <a:schemeClr val="tx1"/>
                </a:solidFill>
                <a:latin typeface="+mj-lt"/>
                <a:ea typeface="Lato Light" charset="0"/>
                <a:cs typeface="Lato Light" charset="0"/>
              </a:rPr>
              <a:t>opentext.com</a:t>
            </a:r>
            <a:endParaRPr lang="en-US" sz="2000" baseline="0">
              <a:solidFill>
                <a:schemeClr val="tx1"/>
              </a:solidFill>
              <a:latin typeface="+mj-lt"/>
              <a:ea typeface="Lato Light" charset="0"/>
              <a:cs typeface="Lato Light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9ABBB-E1ED-9140-A37E-497EE66EE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565" y="6038920"/>
            <a:ext cx="280922" cy="29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63DFB-4FD9-4C44-AE34-DE20806C82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9090" y="5966542"/>
            <a:ext cx="329503" cy="3432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3C1639-F42D-A522-A97E-1368D3DD4E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3089" y="1349477"/>
            <a:ext cx="7488831" cy="11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1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7AE0D-5D70-38C7-CA56-36BBDCA1B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6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DD6E01-6FCC-2F43-AE99-21C8E117D012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F5295C0-D13A-CC44-8189-17A4AC13C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11651764" cy="973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545DD-AEDF-3C4F-9EC7-AB6A827D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Date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78F57F-F8EC-DF4D-A2E9-05360350F155}"/>
              </a:ext>
            </a:extLst>
          </p:cNvPr>
          <p:cNvCxnSpPr/>
          <p:nvPr userDrawn="1"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19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8B887-878E-B858-E229-F31F4DAAB3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99" y="152401"/>
            <a:ext cx="11277601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A197A-BE11-07E9-42EF-EACAB96DB07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199" y="1376363"/>
            <a:ext cx="11277601" cy="48339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7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C21221-84DB-1EB7-BF2E-65A34E3D30E7}"/>
              </a:ext>
            </a:extLst>
          </p:cNvPr>
          <p:cNvSpPr/>
          <p:nvPr userDrawn="1"/>
        </p:nvSpPr>
        <p:spPr>
          <a:xfrm>
            <a:off x="9772891" y="1952674"/>
            <a:ext cx="2419109" cy="4194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B723B144-FA32-344B-9431-E31382ADDF3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7086600" y="827365"/>
            <a:ext cx="4360762" cy="50847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image onto this area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8F799074-CA80-E946-B8BB-5F58AA39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6363"/>
            <a:ext cx="6387983" cy="14507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FBE5152-68F4-3B49-A693-A6DAE1E6EDE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57200" y="2990937"/>
            <a:ext cx="6387982" cy="292119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Fifth level</a:t>
            </a:r>
          </a:p>
          <a:p>
            <a:pPr lvl="3"/>
            <a:r>
              <a:rPr lang="en-US"/>
              <a:t>Sixth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0448E2-6999-C159-E049-265C70C7F30F}"/>
              </a:ext>
            </a:extLst>
          </p:cNvPr>
          <p:cNvSpPr/>
          <p:nvPr userDrawn="1"/>
        </p:nvSpPr>
        <p:spPr>
          <a:xfrm>
            <a:off x="0" y="1878245"/>
            <a:ext cx="2419109" cy="4194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B723B144-FA32-344B-9431-E31382ADDF3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715618" y="827365"/>
            <a:ext cx="4360762" cy="50847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image onto this area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8F799074-CA80-E946-B8BB-5F58AA39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817" y="1376363"/>
            <a:ext cx="6387983" cy="14507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2199B-C228-5D52-DD6B-2086BCACFEF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5346818" y="2990937"/>
            <a:ext cx="6387982" cy="292119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Fifth level</a:t>
            </a:r>
          </a:p>
          <a:p>
            <a:pPr lvl="3"/>
            <a:r>
              <a:rPr lang="en-US"/>
              <a:t>Sixth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4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Title | Image |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685D570-6647-F971-C849-D0C3DBD02D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0338" y="1682447"/>
            <a:ext cx="9334118" cy="18145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44E714C-3ABF-3462-C000-25C1344F6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200" y="152401"/>
            <a:ext cx="11277600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6000"/>
            </a:lvl1pPr>
          </a:lstStyle>
          <a:p>
            <a:pPr lvl="0"/>
            <a:r>
              <a:rPr lang="en-US"/>
              <a:t>Edit master title style</a:t>
            </a:r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F1832A-FCB8-06A9-1E9D-8599497C49D7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1430338" y="3838790"/>
            <a:ext cx="9334118" cy="19576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5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Title | Picture Left | Bod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685D570-6647-F971-C849-D0C3DBD02D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0338" y="1657465"/>
            <a:ext cx="3824568" cy="18145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F1832A-FCB8-06A9-1E9D-8599497C49D7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1430338" y="3813808"/>
            <a:ext cx="3824568" cy="19576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9988AB-AB5D-BD6A-30DC-B55E4BB9042F}"/>
              </a:ext>
            </a:extLst>
          </p:cNvPr>
          <p:cNvSpPr/>
          <p:nvPr userDrawn="1"/>
        </p:nvSpPr>
        <p:spPr>
          <a:xfrm>
            <a:off x="0" y="1656708"/>
            <a:ext cx="1430761" cy="1815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D0D0D-F17F-C4DB-696D-111460373A80}"/>
              </a:ext>
            </a:extLst>
          </p:cNvPr>
          <p:cNvSpPr>
            <a:spLocks noGrp="1"/>
          </p:cNvSpPr>
          <p:nvPr>
            <p:ph idx="11" hasCustomPrompt="1"/>
          </p:nvPr>
        </p:nvSpPr>
        <p:spPr bwMode="auto">
          <a:xfrm>
            <a:off x="5645452" y="1656708"/>
            <a:ext cx="6089348" cy="41147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67EF970-9A18-FF7A-780E-592C48A96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200" y="152401"/>
            <a:ext cx="11277600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6000"/>
            </a:lvl1pPr>
          </a:lstStyle>
          <a:p>
            <a:pPr lvl="0"/>
            <a:r>
              <a:rPr lang="en-US"/>
              <a:t>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3540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A9AC0-3CF1-36E9-F1F3-850CF64BE0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99" y="152401"/>
            <a:ext cx="11277601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19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16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88AD644-FBE3-F546-93FC-9E20DA798A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4019" y="1571932"/>
            <a:ext cx="8835826" cy="2963427"/>
          </a:xfrm>
          <a:prstGeom prst="rect">
            <a:avLst/>
          </a:prstGeom>
          <a:noFill/>
        </p:spPr>
        <p:txBody>
          <a:bodyPr tIns="216000" anchor="t"/>
          <a:lstStyle>
            <a:lvl1pPr algn="l">
              <a:defRPr sz="32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add quote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EF0CE46-C0A1-DD4A-B07B-2DDC6CC30C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4019" y="4737590"/>
            <a:ext cx="8835826" cy="744046"/>
          </a:xfrm>
          <a:prstGeom prst="rect">
            <a:avLst/>
          </a:prstGeom>
          <a:noFill/>
        </p:spPr>
        <p:txBody>
          <a:bodyPr rIns="72000" anchor="t"/>
          <a:lstStyle>
            <a:lvl1pPr marL="0" indent="0" algn="l">
              <a:spcAft>
                <a:spcPts val="0"/>
              </a:spcAft>
              <a:buNone/>
              <a:defRPr sz="1800" b="1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add name</a:t>
            </a:r>
          </a:p>
          <a:p>
            <a:pPr lvl="1"/>
            <a:r>
              <a:rPr lang="en-US"/>
              <a:t>Click to add job title or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8BB0C-2A9F-1036-E94E-7236919AEEDB}"/>
              </a:ext>
            </a:extLst>
          </p:cNvPr>
          <p:cNvSpPr txBox="1"/>
          <p:nvPr userDrawn="1"/>
        </p:nvSpPr>
        <p:spPr>
          <a:xfrm>
            <a:off x="857161" y="1255016"/>
            <a:ext cx="1006858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800" b="1">
                <a:solidFill>
                  <a:schemeClr val="accent2"/>
                </a:solidFill>
                <a:latin typeface="Arial" panose="020B0604020202020204" pitchFamily="34" charset="0"/>
                <a:ea typeface="Source Sans Pro SemiBold" panose="020B0603030403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96993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CD015-277F-0846-9B8D-D53419C01CFE}"/>
              </a:ext>
            </a:extLst>
          </p:cNvPr>
          <p:cNvSpPr/>
          <p:nvPr userDrawn="1"/>
        </p:nvSpPr>
        <p:spPr>
          <a:xfrm>
            <a:off x="11374242" y="6539692"/>
            <a:ext cx="46463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3C1D921F-663F-5D4C-BF56-776C1B867DF7}" type="slidenum">
              <a:rPr lang="en-US" sz="900" baseline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 baseline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7CE634-8946-A54F-9299-237EC3DC1EAC}"/>
              </a:ext>
            </a:extLst>
          </p:cNvPr>
          <p:cNvSpPr/>
          <p:nvPr userDrawn="1"/>
        </p:nvSpPr>
        <p:spPr>
          <a:xfrm>
            <a:off x="9415102" y="6548348"/>
            <a:ext cx="2124869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r>
              <a:rPr lang="en-US" sz="800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OpenText ©2025. All rights reserved.</a:t>
            </a:r>
            <a:endParaRPr lang="en-US" sz="8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2F939-5259-5197-DDCB-A7020F8EF0FC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113339" y="6446641"/>
            <a:ext cx="415951" cy="2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6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0" r:id="rId3"/>
    <p:sldLayoutId id="2147483732" r:id="rId4"/>
    <p:sldLayoutId id="2147483708" r:id="rId5"/>
    <p:sldLayoutId id="2147483734" r:id="rId6"/>
    <p:sldLayoutId id="2147483735" r:id="rId7"/>
    <p:sldLayoutId id="2147483733" r:id="rId8"/>
    <p:sldLayoutId id="2147483709" r:id="rId9"/>
    <p:sldLayoutId id="2147483706" r:id="rId10"/>
    <p:sldLayoutId id="2147483736" r:id="rId11"/>
    <p:sldLayoutId id="2147483737" r:id="rId12"/>
    <p:sldLayoutId id="2147483710" r:id="rId13"/>
    <p:sldLayoutId id="2147483711" r:id="rId14"/>
    <p:sldLayoutId id="2147483738" r:id="rId15"/>
  </p:sldLayoutIdLst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200" b="1" i="0" kern="1200" baseline="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5pPr>
      <a:lvl6pPr marL="609562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6pPr>
      <a:lvl7pPr marL="121912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7pPr>
      <a:lvl8pPr marL="1828686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8pPr>
      <a:lvl9pPr marL="2438248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llerMod Regular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10000"/>
        <a:buFont typeface="Arial" panose="020B0604020202020204" pitchFamily="34" charset="0"/>
        <a:buNone/>
        <a:defRPr sz="2000" b="0" i="0" kern="1200" baseline="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222250" indent="-212725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50000"/>
            <a:lumOff val="50000"/>
          </a:schemeClr>
        </a:buClr>
        <a:buSzPct val="11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j-lt"/>
          <a:ea typeface="ＭＳ Ｐゴシック" charset="0"/>
          <a:cs typeface="HelveticaNeueLT Std"/>
        </a:defRPr>
      </a:lvl2pPr>
      <a:lvl3pPr marL="468000" indent="-2268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50000"/>
            <a:lumOff val="50000"/>
          </a:schemeClr>
        </a:buClr>
        <a:buSzPct val="11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ＭＳ Ｐゴシック" charset="0"/>
          <a:cs typeface="HelveticaNeueLT Std"/>
        </a:defRPr>
      </a:lvl3pPr>
      <a:lvl4pPr marL="666000" indent="-2124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50000"/>
            <a:lumOff val="50000"/>
          </a:schemeClr>
        </a:buClr>
        <a:buSzPct val="85000"/>
        <a:buFont typeface="Arial" panose="020B0604020202020204" pitchFamily="34" charset="0"/>
        <a:buChar char="•"/>
        <a:tabLst/>
        <a:defRPr lang="en-US" sz="1400" kern="1200" baseline="0" dirty="0" smtClean="0">
          <a:solidFill>
            <a:schemeClr val="tx1"/>
          </a:solidFill>
          <a:latin typeface="+mj-lt"/>
          <a:ea typeface="ＭＳ Ｐゴシック" charset="0"/>
          <a:cs typeface="HelveticaNeueLT Std"/>
        </a:defRPr>
      </a:lvl4pPr>
      <a:lvl5pPr marL="666000" indent="-2124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dirty="0" smtClean="0">
          <a:solidFill>
            <a:schemeClr val="tx1"/>
          </a:solidFill>
          <a:latin typeface="+mj-lt"/>
          <a:ea typeface="ＭＳ Ｐゴシック" charset="0"/>
          <a:cs typeface="HelveticaNeueLT Std"/>
        </a:defRPr>
      </a:lvl5pPr>
      <a:lvl6pPr marL="666000" indent="-212400" algn="l" defTabSz="121912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666000" indent="-212400" algn="l" defTabSz="121912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baseline="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666000" indent="-212400" algn="l" defTabSz="121912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defRPr lang="en-US" sz="1400" kern="1200" baseline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666000" indent="-212400" algn="l" defTabSz="121912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defRPr lang="en-US" sz="1400" kern="1200" baseline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/>
      </a:defPPr>
      <a:lvl1pPr marL="0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2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4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6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8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10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72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34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95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017">
          <p15:clr>
            <a:srgbClr val="F26B43"/>
          </p15:clr>
        </p15:guide>
        <p15:guide id="5" pos="14574">
          <p15:clr>
            <a:srgbClr val="F26B43"/>
          </p15:clr>
        </p15:guide>
        <p15:guide id="8" orient="horz" pos="7767">
          <p15:clr>
            <a:srgbClr val="F26B43"/>
          </p15:clr>
        </p15:guide>
        <p15:guide id="19" orient="horz" pos="709">
          <p15:clr>
            <a:srgbClr val="F26B43"/>
          </p15:clr>
        </p15:guide>
        <p15:guide id="20" pos="166">
          <p15:clr>
            <a:srgbClr val="F26B43"/>
          </p15:clr>
        </p15:guide>
        <p15:guide id="21" pos="7514">
          <p15:clr>
            <a:srgbClr val="F26B43"/>
          </p15:clr>
        </p15:guide>
        <p15:guide id="22" orient="horz" pos="96">
          <p15:clr>
            <a:srgbClr val="F26B43"/>
          </p15:clr>
        </p15:guide>
        <p15:guide id="23" orient="horz" pos="4017">
          <p15:clr>
            <a:srgbClr val="F26B43"/>
          </p15:clr>
        </p15:guide>
        <p15:guide id="24" orient="horz" pos="867">
          <p15:clr>
            <a:srgbClr val="F26B43"/>
          </p15:clr>
        </p15:guide>
        <p15:guide id="25" orient="horz" pos="3912">
          <p15:clr>
            <a:srgbClr val="F26B43"/>
          </p15:clr>
        </p15:guide>
        <p15:guide id="26" pos="28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 pos="42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A20323F-501B-2A5F-BE94-3524DC525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9511"/>
            <a:ext cx="6343650" cy="1227138"/>
          </a:xfrm>
        </p:spPr>
        <p:txBody>
          <a:bodyPr/>
          <a:lstStyle/>
          <a:p>
            <a:r>
              <a:rPr lang="en-AU">
                <a:latin typeface="Arial"/>
                <a:ea typeface="ＭＳ Ｐゴシック"/>
                <a:cs typeface="Arial"/>
              </a:rPr>
              <a:t>Monthly Service Report</a:t>
            </a:r>
          </a:p>
        </p:txBody>
      </p:sp>
      <p:sp>
        <p:nvSpPr>
          <p:cNvPr id="37" name="Customer_Name">
            <a:extLst>
              <a:ext uri="{FF2B5EF4-FFF2-40B4-BE49-F238E27FC236}">
                <a16:creationId xmlns:a16="http://schemas.microsoft.com/office/drawing/2014/main" id="{FC20E46A-00D5-A241-8C4C-EE1048709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3911598"/>
            <a:ext cx="11248206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4100" spc="-150" dirty="0">
                <a:solidFill>
                  <a:srgbClr val="FFFFFF"/>
                </a:solidFill>
                <a:latin typeface="Arial"/>
                <a:cs typeface="Arial"/>
              </a:rPr>
              <a:t>LVIC</a:t>
            </a:r>
            <a:endParaRPr lang="en-US" altLang="en-US" sz="4100" b="0" i="0" u="none" strike="noStrike" cap="none" spc="-150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/>
            </a:endParaRPr>
          </a:p>
        </p:txBody>
      </p:sp>
      <p:sp>
        <p:nvSpPr>
          <p:cNvPr id="40" name="Month">
            <a:extLst>
              <a:ext uri="{FF2B5EF4-FFF2-40B4-BE49-F238E27FC236}">
                <a16:creationId xmlns:a16="http://schemas.microsoft.com/office/drawing/2014/main" id="{310B7961-763F-0430-3346-237998C6A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5206928"/>
            <a:ext cx="112482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August 2025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CSM_Name">
            <a:extLst>
              <a:ext uri="{FF2B5EF4-FFF2-40B4-BE49-F238E27FC236}">
                <a16:creationId xmlns:a16="http://schemas.microsoft.com/office/drawing/2014/main" id="{58DC60A0-BF62-B113-06F0-41B5290AD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6114165"/>
            <a:ext cx="112482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Vipin Kumar Gaur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40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ircle_Color">
            <a:extLst>
              <a:ext uri="{FF2B5EF4-FFF2-40B4-BE49-F238E27FC236}">
                <a16:creationId xmlns:a16="http://schemas.microsoft.com/office/drawing/2014/main" id="{B62D9057-6719-C258-D535-C50BE490A5AE}"/>
              </a:ext>
            </a:extLst>
          </p:cNvPr>
          <p:cNvSpPr/>
          <p:nvPr/>
        </p:nvSpPr>
        <p:spPr>
          <a:xfrm>
            <a:off x="7590775" y="1260015"/>
            <a:ext cx="1069200" cy="1080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Notes_Section">
            <a:extLst>
              <a:ext uri="{FF2B5EF4-FFF2-40B4-BE49-F238E27FC236}">
                <a16:creationId xmlns:a16="http://schemas.microsoft.com/office/drawing/2014/main" id="{9B446AB5-017C-7061-5FF0-94BCE3728F66}"/>
              </a:ext>
            </a:extLst>
          </p:cNvPr>
          <p:cNvSpPr/>
          <p:nvPr/>
        </p:nvSpPr>
        <p:spPr>
          <a:xfrm>
            <a:off x="-497" y="5150834"/>
            <a:ext cx="12191999" cy="1214744"/>
          </a:xfrm>
          <a:prstGeom prst="rect">
            <a:avLst/>
          </a:prstGeom>
          <a:solidFill>
            <a:srgbClr val="7EA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Indicator">
            <a:extLst>
              <a:ext uri="{FF2B5EF4-FFF2-40B4-BE49-F238E27FC236}">
                <a16:creationId xmlns:a16="http://schemas.microsoft.com/office/drawing/2014/main" id="{71374404-0F6D-CEA4-7046-57FB2FB9D267}"/>
              </a:ext>
            </a:extLst>
          </p:cNvPr>
          <p:cNvSpPr/>
          <p:nvPr/>
        </p:nvSpPr>
        <p:spPr>
          <a:xfrm>
            <a:off x="230400" y="496800"/>
            <a:ext cx="4250453" cy="399600"/>
          </a:xfrm>
          <a:prstGeom prst="rect">
            <a:avLst/>
          </a:prstGeom>
          <a:gradFill>
            <a:gsLst>
              <a:gs pos="100000">
                <a:srgbClr val="FFC387"/>
              </a:gs>
              <a:gs pos="3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23EEBD7D-4CC3-A092-874C-35FF4CA7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accent1"/>
                </a:solidFill>
              </a:rPr>
              <a:t>Availability</a:t>
            </a:r>
            <a:endParaRPr lang="en-AU"/>
          </a:p>
        </p:txBody>
      </p:sp>
      <p:grpSp>
        <p:nvGrpSpPr>
          <p:cNvPr id="3" name="Image_Oval">
            <a:extLst>
              <a:ext uri="{FF2B5EF4-FFF2-40B4-BE49-F238E27FC236}">
                <a16:creationId xmlns:a16="http://schemas.microsoft.com/office/drawing/2014/main" id="{261C1112-2379-4137-E990-65EA279AF495}"/>
              </a:ext>
            </a:extLst>
          </p:cNvPr>
          <p:cNvGrpSpPr/>
          <p:nvPr/>
        </p:nvGrpSpPr>
        <p:grpSpPr>
          <a:xfrm>
            <a:off x="7629377" y="1304747"/>
            <a:ext cx="990536" cy="990536"/>
            <a:chOff x="7629377" y="1304747"/>
            <a:chExt cx="990536" cy="990536"/>
          </a:xfrm>
        </p:grpSpPr>
        <p:sp>
          <p:nvSpPr>
            <p:cNvPr id="9" name="White_Oval">
              <a:extLst>
                <a:ext uri="{FF2B5EF4-FFF2-40B4-BE49-F238E27FC236}">
                  <a16:creationId xmlns:a16="http://schemas.microsoft.com/office/drawing/2014/main" id="{C4D4D792-3F17-51F4-E2D2-5FDDEB9FC92E}"/>
                </a:ext>
              </a:extLst>
            </p:cNvPr>
            <p:cNvSpPr/>
            <p:nvPr/>
          </p:nvSpPr>
          <p:spPr>
            <a:xfrm>
              <a:off x="7629377" y="1304747"/>
              <a:ext cx="990536" cy="990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F3A15854-1754-B2D0-7AE9-04093FC29F1F}"/>
                </a:ext>
              </a:extLst>
            </p:cNvPr>
            <p:cNvSpPr/>
            <p:nvPr/>
          </p:nvSpPr>
          <p:spPr>
            <a:xfrm>
              <a:off x="7787404" y="1471849"/>
              <a:ext cx="631619" cy="6284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24" h="4700">
                  <a:moveTo>
                    <a:pt x="748" y="3396"/>
                  </a:moveTo>
                  <a:cubicBezTo>
                    <a:pt x="764" y="3396"/>
                    <a:pt x="795" y="3380"/>
                    <a:pt x="811" y="3364"/>
                  </a:cubicBezTo>
                  <a:cubicBezTo>
                    <a:pt x="843" y="3332"/>
                    <a:pt x="843" y="3284"/>
                    <a:pt x="811" y="3252"/>
                  </a:cubicBezTo>
                  <a:cubicBezTo>
                    <a:pt x="382" y="2839"/>
                    <a:pt x="159" y="2282"/>
                    <a:pt x="159" y="1694"/>
                  </a:cubicBezTo>
                  <a:cubicBezTo>
                    <a:pt x="159" y="1106"/>
                    <a:pt x="382" y="564"/>
                    <a:pt x="811" y="135"/>
                  </a:cubicBezTo>
                  <a:cubicBezTo>
                    <a:pt x="843" y="103"/>
                    <a:pt x="843" y="55"/>
                    <a:pt x="811" y="24"/>
                  </a:cubicBezTo>
                  <a:cubicBezTo>
                    <a:pt x="779" y="-8"/>
                    <a:pt x="731" y="-8"/>
                    <a:pt x="700" y="24"/>
                  </a:cubicBezTo>
                  <a:cubicBezTo>
                    <a:pt x="255" y="469"/>
                    <a:pt x="0" y="1073"/>
                    <a:pt x="0" y="1694"/>
                  </a:cubicBezTo>
                  <a:cubicBezTo>
                    <a:pt x="0" y="2330"/>
                    <a:pt x="255" y="2919"/>
                    <a:pt x="700" y="3364"/>
                  </a:cubicBezTo>
                  <a:cubicBezTo>
                    <a:pt x="716" y="3380"/>
                    <a:pt x="731" y="3396"/>
                    <a:pt x="748" y="3396"/>
                  </a:cubicBezTo>
                  <a:close/>
                  <a:moveTo>
                    <a:pt x="3976" y="3396"/>
                  </a:moveTo>
                  <a:cubicBezTo>
                    <a:pt x="3993" y="3396"/>
                    <a:pt x="4024" y="3380"/>
                    <a:pt x="4040" y="3364"/>
                  </a:cubicBezTo>
                  <a:cubicBezTo>
                    <a:pt x="4485" y="2919"/>
                    <a:pt x="4724" y="2330"/>
                    <a:pt x="4724" y="1694"/>
                  </a:cubicBezTo>
                  <a:cubicBezTo>
                    <a:pt x="4724" y="1073"/>
                    <a:pt x="4485" y="469"/>
                    <a:pt x="4040" y="24"/>
                  </a:cubicBezTo>
                  <a:cubicBezTo>
                    <a:pt x="4008" y="-8"/>
                    <a:pt x="3945" y="-8"/>
                    <a:pt x="3929" y="24"/>
                  </a:cubicBezTo>
                  <a:cubicBezTo>
                    <a:pt x="3897" y="55"/>
                    <a:pt x="3897" y="103"/>
                    <a:pt x="3929" y="135"/>
                  </a:cubicBezTo>
                  <a:cubicBezTo>
                    <a:pt x="4342" y="564"/>
                    <a:pt x="4565" y="1106"/>
                    <a:pt x="4565" y="1694"/>
                  </a:cubicBezTo>
                  <a:cubicBezTo>
                    <a:pt x="4565" y="2282"/>
                    <a:pt x="4342" y="2839"/>
                    <a:pt x="3929" y="3252"/>
                  </a:cubicBezTo>
                  <a:cubicBezTo>
                    <a:pt x="3897" y="3284"/>
                    <a:pt x="3897" y="3332"/>
                    <a:pt x="3929" y="3364"/>
                  </a:cubicBezTo>
                  <a:cubicBezTo>
                    <a:pt x="3945" y="3380"/>
                    <a:pt x="3961" y="3396"/>
                    <a:pt x="3976" y="3396"/>
                  </a:cubicBezTo>
                  <a:close/>
                  <a:moveTo>
                    <a:pt x="1113" y="2951"/>
                  </a:moveTo>
                  <a:cubicBezTo>
                    <a:pt x="1130" y="2966"/>
                    <a:pt x="1145" y="2966"/>
                    <a:pt x="1177" y="2966"/>
                  </a:cubicBezTo>
                  <a:cubicBezTo>
                    <a:pt x="1193" y="2966"/>
                    <a:pt x="1209" y="2966"/>
                    <a:pt x="1225" y="2951"/>
                  </a:cubicBezTo>
                  <a:cubicBezTo>
                    <a:pt x="1257" y="2919"/>
                    <a:pt x="1257" y="2871"/>
                    <a:pt x="1225" y="2839"/>
                  </a:cubicBezTo>
                  <a:cubicBezTo>
                    <a:pt x="922" y="2537"/>
                    <a:pt x="748" y="2123"/>
                    <a:pt x="748" y="1694"/>
                  </a:cubicBezTo>
                  <a:cubicBezTo>
                    <a:pt x="748" y="1264"/>
                    <a:pt x="922" y="867"/>
                    <a:pt x="1225" y="564"/>
                  </a:cubicBezTo>
                  <a:cubicBezTo>
                    <a:pt x="1257" y="533"/>
                    <a:pt x="1257" y="485"/>
                    <a:pt x="1225" y="453"/>
                  </a:cubicBezTo>
                  <a:cubicBezTo>
                    <a:pt x="1193" y="421"/>
                    <a:pt x="1145" y="421"/>
                    <a:pt x="1113" y="453"/>
                  </a:cubicBezTo>
                  <a:cubicBezTo>
                    <a:pt x="779" y="787"/>
                    <a:pt x="588" y="1233"/>
                    <a:pt x="588" y="1694"/>
                  </a:cubicBezTo>
                  <a:cubicBezTo>
                    <a:pt x="588" y="2171"/>
                    <a:pt x="779" y="2616"/>
                    <a:pt x="1113" y="2951"/>
                  </a:cubicBezTo>
                  <a:close/>
                  <a:moveTo>
                    <a:pt x="3611" y="453"/>
                  </a:moveTo>
                  <a:cubicBezTo>
                    <a:pt x="3579" y="421"/>
                    <a:pt x="3531" y="421"/>
                    <a:pt x="3499" y="453"/>
                  </a:cubicBezTo>
                  <a:cubicBezTo>
                    <a:pt x="3467" y="485"/>
                    <a:pt x="3467" y="533"/>
                    <a:pt x="3499" y="564"/>
                  </a:cubicBezTo>
                  <a:cubicBezTo>
                    <a:pt x="3802" y="867"/>
                    <a:pt x="3976" y="1264"/>
                    <a:pt x="3976" y="1694"/>
                  </a:cubicBezTo>
                  <a:cubicBezTo>
                    <a:pt x="3976" y="2123"/>
                    <a:pt x="3802" y="2537"/>
                    <a:pt x="3499" y="2839"/>
                  </a:cubicBezTo>
                  <a:cubicBezTo>
                    <a:pt x="3467" y="2871"/>
                    <a:pt x="3467" y="2919"/>
                    <a:pt x="3499" y="2951"/>
                  </a:cubicBezTo>
                  <a:cubicBezTo>
                    <a:pt x="3515" y="2966"/>
                    <a:pt x="3531" y="2966"/>
                    <a:pt x="3563" y="2966"/>
                  </a:cubicBezTo>
                  <a:cubicBezTo>
                    <a:pt x="3579" y="2966"/>
                    <a:pt x="3595" y="2966"/>
                    <a:pt x="3611" y="2951"/>
                  </a:cubicBezTo>
                  <a:cubicBezTo>
                    <a:pt x="3945" y="2616"/>
                    <a:pt x="4136" y="2171"/>
                    <a:pt x="4136" y="1694"/>
                  </a:cubicBezTo>
                  <a:cubicBezTo>
                    <a:pt x="4136" y="1233"/>
                    <a:pt x="3945" y="787"/>
                    <a:pt x="3611" y="453"/>
                  </a:cubicBezTo>
                  <a:close/>
                  <a:moveTo>
                    <a:pt x="1654" y="867"/>
                  </a:moveTo>
                  <a:cubicBezTo>
                    <a:pt x="1622" y="835"/>
                    <a:pt x="1559" y="835"/>
                    <a:pt x="1543" y="867"/>
                  </a:cubicBezTo>
                  <a:cubicBezTo>
                    <a:pt x="1320" y="1089"/>
                    <a:pt x="1193" y="1392"/>
                    <a:pt x="1193" y="1694"/>
                  </a:cubicBezTo>
                  <a:cubicBezTo>
                    <a:pt x="1193" y="2012"/>
                    <a:pt x="1320" y="2314"/>
                    <a:pt x="1543" y="2521"/>
                  </a:cubicBezTo>
                  <a:cubicBezTo>
                    <a:pt x="1543" y="2537"/>
                    <a:pt x="1575" y="2553"/>
                    <a:pt x="1591" y="2553"/>
                  </a:cubicBezTo>
                  <a:cubicBezTo>
                    <a:pt x="1606" y="2553"/>
                    <a:pt x="1639" y="2537"/>
                    <a:pt x="1654" y="2521"/>
                  </a:cubicBezTo>
                  <a:cubicBezTo>
                    <a:pt x="1686" y="2489"/>
                    <a:pt x="1686" y="2442"/>
                    <a:pt x="1654" y="2410"/>
                  </a:cubicBezTo>
                  <a:cubicBezTo>
                    <a:pt x="1463" y="2219"/>
                    <a:pt x="1352" y="1964"/>
                    <a:pt x="1352" y="1694"/>
                  </a:cubicBezTo>
                  <a:cubicBezTo>
                    <a:pt x="1352" y="1424"/>
                    <a:pt x="1463" y="1169"/>
                    <a:pt x="1654" y="978"/>
                  </a:cubicBezTo>
                  <a:cubicBezTo>
                    <a:pt x="1686" y="946"/>
                    <a:pt x="1686" y="898"/>
                    <a:pt x="1654" y="867"/>
                  </a:cubicBezTo>
                  <a:close/>
                  <a:moveTo>
                    <a:pt x="3197" y="867"/>
                  </a:moveTo>
                  <a:cubicBezTo>
                    <a:pt x="3165" y="835"/>
                    <a:pt x="3118" y="835"/>
                    <a:pt x="3086" y="867"/>
                  </a:cubicBezTo>
                  <a:cubicBezTo>
                    <a:pt x="3054" y="898"/>
                    <a:pt x="3054" y="946"/>
                    <a:pt x="3086" y="978"/>
                  </a:cubicBezTo>
                  <a:cubicBezTo>
                    <a:pt x="3276" y="1169"/>
                    <a:pt x="3372" y="1424"/>
                    <a:pt x="3372" y="1694"/>
                  </a:cubicBezTo>
                  <a:cubicBezTo>
                    <a:pt x="3372" y="1964"/>
                    <a:pt x="3276" y="2219"/>
                    <a:pt x="3086" y="2410"/>
                  </a:cubicBezTo>
                  <a:cubicBezTo>
                    <a:pt x="3054" y="2442"/>
                    <a:pt x="3054" y="2489"/>
                    <a:pt x="3086" y="2521"/>
                  </a:cubicBezTo>
                  <a:cubicBezTo>
                    <a:pt x="3102" y="2537"/>
                    <a:pt x="3118" y="2553"/>
                    <a:pt x="3133" y="2553"/>
                  </a:cubicBezTo>
                  <a:cubicBezTo>
                    <a:pt x="3149" y="2553"/>
                    <a:pt x="3181" y="2537"/>
                    <a:pt x="3197" y="2521"/>
                  </a:cubicBezTo>
                  <a:cubicBezTo>
                    <a:pt x="3420" y="2314"/>
                    <a:pt x="3531" y="2012"/>
                    <a:pt x="3531" y="1694"/>
                  </a:cubicBezTo>
                  <a:cubicBezTo>
                    <a:pt x="3531" y="1392"/>
                    <a:pt x="3420" y="1089"/>
                    <a:pt x="3197" y="867"/>
                  </a:cubicBezTo>
                  <a:close/>
                  <a:moveTo>
                    <a:pt x="1479" y="4636"/>
                  </a:moveTo>
                  <a:lnTo>
                    <a:pt x="1479" y="4652"/>
                  </a:lnTo>
                  <a:cubicBezTo>
                    <a:pt x="1495" y="4652"/>
                    <a:pt x="1495" y="4652"/>
                    <a:pt x="1495" y="4668"/>
                  </a:cubicBezTo>
                  <a:cubicBezTo>
                    <a:pt x="1500" y="4673"/>
                    <a:pt x="1511" y="4668"/>
                    <a:pt x="1511" y="4684"/>
                  </a:cubicBezTo>
                  <a:lnTo>
                    <a:pt x="1527" y="4684"/>
                  </a:lnTo>
                  <a:cubicBezTo>
                    <a:pt x="1532" y="4689"/>
                    <a:pt x="1527" y="4700"/>
                    <a:pt x="1543" y="4700"/>
                  </a:cubicBezTo>
                  <a:lnTo>
                    <a:pt x="1559" y="4700"/>
                  </a:lnTo>
                  <a:lnTo>
                    <a:pt x="3165" y="4700"/>
                  </a:lnTo>
                  <a:cubicBezTo>
                    <a:pt x="3197" y="4700"/>
                    <a:pt x="3213" y="4684"/>
                    <a:pt x="3229" y="4668"/>
                  </a:cubicBezTo>
                  <a:cubicBezTo>
                    <a:pt x="3245" y="4652"/>
                    <a:pt x="3245" y="4621"/>
                    <a:pt x="3245" y="4588"/>
                  </a:cubicBezTo>
                  <a:lnTo>
                    <a:pt x="2434" y="1710"/>
                  </a:lnTo>
                  <a:cubicBezTo>
                    <a:pt x="2418" y="1646"/>
                    <a:pt x="2306" y="1646"/>
                    <a:pt x="2291" y="1710"/>
                  </a:cubicBezTo>
                  <a:lnTo>
                    <a:pt x="1479" y="4588"/>
                  </a:lnTo>
                  <a:lnTo>
                    <a:pt x="1479" y="4605"/>
                  </a:lnTo>
                  <a:lnTo>
                    <a:pt x="1479" y="4621"/>
                  </a:lnTo>
                  <a:close/>
                  <a:moveTo>
                    <a:pt x="3070" y="4541"/>
                  </a:moveTo>
                  <a:lnTo>
                    <a:pt x="1925" y="4541"/>
                  </a:lnTo>
                  <a:lnTo>
                    <a:pt x="2927" y="4080"/>
                  </a:lnTo>
                  <a:close/>
                  <a:moveTo>
                    <a:pt x="2879" y="3905"/>
                  </a:moveTo>
                  <a:lnTo>
                    <a:pt x="2036" y="3905"/>
                  </a:lnTo>
                  <a:lnTo>
                    <a:pt x="2752" y="3443"/>
                  </a:lnTo>
                  <a:close/>
                  <a:moveTo>
                    <a:pt x="2370" y="2028"/>
                  </a:moveTo>
                  <a:lnTo>
                    <a:pt x="2704" y="3269"/>
                  </a:lnTo>
                  <a:lnTo>
                    <a:pt x="2020" y="3269"/>
                  </a:lnTo>
                  <a:close/>
                  <a:moveTo>
                    <a:pt x="1972" y="3427"/>
                  </a:moveTo>
                  <a:lnTo>
                    <a:pt x="2481" y="3427"/>
                  </a:lnTo>
                  <a:lnTo>
                    <a:pt x="1861" y="3825"/>
                  </a:lnTo>
                  <a:close/>
                  <a:moveTo>
                    <a:pt x="1797" y="4064"/>
                  </a:moveTo>
                  <a:lnTo>
                    <a:pt x="2593" y="4064"/>
                  </a:lnTo>
                  <a:lnTo>
                    <a:pt x="1686" y="4478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CA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14" name="Notes_Header">
            <a:extLst>
              <a:ext uri="{FF2B5EF4-FFF2-40B4-BE49-F238E27FC236}">
                <a16:creationId xmlns:a16="http://schemas.microsoft.com/office/drawing/2014/main" id="{F49D4902-C895-C72A-D249-137195B860D8}"/>
              </a:ext>
            </a:extLst>
          </p:cNvPr>
          <p:cNvSpPr txBox="1"/>
          <p:nvPr/>
        </p:nvSpPr>
        <p:spPr>
          <a:xfrm>
            <a:off x="-497" y="5150834"/>
            <a:ext cx="615553" cy="1214744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>
                <a:solidFill>
                  <a:srgbClr val="E7E8EE"/>
                </a:solidFill>
              </a:rPr>
              <a:t>Notes</a:t>
            </a:r>
          </a:p>
        </p:txBody>
      </p:sp>
      <p:sp>
        <p:nvSpPr>
          <p:cNvPr id="16" name="Target_Actual">
            <a:extLst>
              <a:ext uri="{FF2B5EF4-FFF2-40B4-BE49-F238E27FC236}">
                <a16:creationId xmlns:a16="http://schemas.microsoft.com/office/drawing/2014/main" id="{2E17D488-2F31-2ED9-662F-979290762487}"/>
              </a:ext>
            </a:extLst>
          </p:cNvPr>
          <p:cNvSpPr txBox="1"/>
          <p:nvPr/>
        </p:nvSpPr>
        <p:spPr>
          <a:xfrm>
            <a:off x="8933688" y="1351321"/>
            <a:ext cx="2056630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AU"/>
              <a:t>Target</a:t>
            </a:r>
          </a:p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AU"/>
              <a:t>Actual</a:t>
            </a:r>
          </a:p>
        </p:txBody>
      </p:sp>
      <p:sp>
        <p:nvSpPr>
          <p:cNvPr id="135" name="Notes_User_Input">
            <a:extLst>
              <a:ext uri="{FF2B5EF4-FFF2-40B4-BE49-F238E27FC236}">
                <a16:creationId xmlns:a16="http://schemas.microsoft.com/office/drawing/2014/main" id="{99FB852B-19C3-B04D-C04D-E0E861F31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00" y="5197870"/>
            <a:ext cx="10389484" cy="106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spc="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Sans Serif Collection" panose="020B0502040504020204" pitchFamily="34" charset="0"/>
                <a:cs typeface="Segoe UI" panose="020B0502040204020203" pitchFamily="34" charset="0"/>
              </a:rPr>
              <a:t>No interruption to service in August.</a:t>
            </a:r>
            <a:endParaRPr lang="en-US" altLang="en-US" sz="1600" spc="100" dirty="0">
              <a:latin typeface="+mn-lt"/>
              <a:ea typeface="Sans Serif Collection" panose="020B050204050402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spc="100" normalizeH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Sans Serif Collection" panose="020B050204050402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spc="100" normalizeH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Sans Serif Collection" panose="020B0502040504020204" pitchFamily="34" charset="0"/>
              <a:cs typeface="Segoe UI" panose="020B0502040204020203" pitchFamily="34" charset="0"/>
            </a:endParaRPr>
          </a:p>
        </p:txBody>
      </p:sp>
      <p:sp>
        <p:nvSpPr>
          <p:cNvPr id="138" name="Target_Value">
            <a:extLst>
              <a:ext uri="{FF2B5EF4-FFF2-40B4-BE49-F238E27FC236}">
                <a16:creationId xmlns:a16="http://schemas.microsoft.com/office/drawing/2014/main" id="{25E0DFE4-F4B8-3ADF-9D52-38FB150A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263" y="1395413"/>
            <a:ext cx="804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99.90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9" name="Actual_Value">
            <a:extLst>
              <a:ext uri="{FF2B5EF4-FFF2-40B4-BE49-F238E27FC236}">
                <a16:creationId xmlns:a16="http://schemas.microsoft.com/office/drawing/2014/main" id="{CB41CC76-B509-D570-6013-DFD887B61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5207" y="1842355"/>
            <a:ext cx="10358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100.00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Production_Availability_Chart">
            <a:extLst>
              <a:ext uri="{FF2B5EF4-FFF2-40B4-BE49-F238E27FC236}">
                <a16:creationId xmlns:a16="http://schemas.microsoft.com/office/drawing/2014/main" id="{9EE082D8-3EF1-FB76-5E73-9E6B2A850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040372"/>
              </p:ext>
            </p:extLst>
          </p:nvPr>
        </p:nvGraphicFramePr>
        <p:xfrm>
          <a:off x="360000" y="1396800"/>
          <a:ext cx="6721200" cy="3322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152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le_Color">
            <a:extLst>
              <a:ext uri="{FF2B5EF4-FFF2-40B4-BE49-F238E27FC236}">
                <a16:creationId xmlns:a16="http://schemas.microsoft.com/office/drawing/2014/main" id="{BEE0CECD-19C6-8FF2-73FA-1A1B9550D2C5}"/>
              </a:ext>
            </a:extLst>
          </p:cNvPr>
          <p:cNvSpPr/>
          <p:nvPr/>
        </p:nvSpPr>
        <p:spPr>
          <a:xfrm>
            <a:off x="7592400" y="1258373"/>
            <a:ext cx="1062000" cy="1076400"/>
          </a:xfrm>
          <a:prstGeom prst="flowChartConnector">
            <a:avLst/>
          </a:prstGeom>
          <a:solidFill>
            <a:srgbClr val="FF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Indicator">
            <a:extLst>
              <a:ext uri="{FF2B5EF4-FFF2-40B4-BE49-F238E27FC236}">
                <a16:creationId xmlns:a16="http://schemas.microsoft.com/office/drawing/2014/main" id="{B1BBE93F-B6D6-D6F5-261D-31C2EC6AD86A}"/>
              </a:ext>
            </a:extLst>
          </p:cNvPr>
          <p:cNvSpPr/>
          <p:nvPr/>
        </p:nvSpPr>
        <p:spPr>
          <a:xfrm>
            <a:off x="230400" y="487396"/>
            <a:ext cx="4250453" cy="399600"/>
          </a:xfrm>
          <a:prstGeom prst="rect">
            <a:avLst/>
          </a:prstGeom>
          <a:gradFill>
            <a:gsLst>
              <a:gs pos="100000">
                <a:srgbClr val="FF8080"/>
              </a:gs>
              <a:gs pos="3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23EEBD7D-4CC3-A092-874C-35FF4CA7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64" y="142569"/>
            <a:ext cx="11651764" cy="973138"/>
          </a:xfrm>
        </p:spPr>
        <p:txBody>
          <a:bodyPr/>
          <a:lstStyle/>
          <a:p>
            <a:r>
              <a:rPr lang="en-AU" dirty="0">
                <a:solidFill>
                  <a:schemeClr val="accent1"/>
                </a:solidFill>
              </a:rPr>
              <a:t>Users</a:t>
            </a:r>
            <a:endParaRPr lang="en-AU" dirty="0"/>
          </a:p>
        </p:txBody>
      </p:sp>
      <p:sp>
        <p:nvSpPr>
          <p:cNvPr id="13" name="Notes_Section">
            <a:extLst>
              <a:ext uri="{FF2B5EF4-FFF2-40B4-BE49-F238E27FC236}">
                <a16:creationId xmlns:a16="http://schemas.microsoft.com/office/drawing/2014/main" id="{A7655E26-E7CC-F39C-8D30-88986A442F79}"/>
              </a:ext>
            </a:extLst>
          </p:cNvPr>
          <p:cNvSpPr/>
          <p:nvPr/>
        </p:nvSpPr>
        <p:spPr>
          <a:xfrm>
            <a:off x="-497" y="5150834"/>
            <a:ext cx="12191999" cy="1214744"/>
          </a:xfrm>
          <a:prstGeom prst="rect">
            <a:avLst/>
          </a:prstGeom>
          <a:solidFill>
            <a:srgbClr val="7EA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 algn="ctr">
              <a:buNone/>
            </a:pPr>
            <a:endParaRPr 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4" name="Notes_Header">
            <a:extLst>
              <a:ext uri="{FF2B5EF4-FFF2-40B4-BE49-F238E27FC236}">
                <a16:creationId xmlns:a16="http://schemas.microsoft.com/office/drawing/2014/main" id="{F49D4902-C895-C72A-D249-137195B860D8}"/>
              </a:ext>
            </a:extLst>
          </p:cNvPr>
          <p:cNvSpPr txBox="1"/>
          <p:nvPr/>
        </p:nvSpPr>
        <p:spPr>
          <a:xfrm>
            <a:off x="-497" y="5150834"/>
            <a:ext cx="615553" cy="1214744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>
                <a:solidFill>
                  <a:srgbClr val="E7E8EE"/>
                </a:solidFill>
              </a:rPr>
              <a:t>Notes</a:t>
            </a:r>
          </a:p>
        </p:txBody>
      </p:sp>
      <p:grpSp>
        <p:nvGrpSpPr>
          <p:cNvPr id="12" name="Image_Oval">
            <a:extLst>
              <a:ext uri="{FF2B5EF4-FFF2-40B4-BE49-F238E27FC236}">
                <a16:creationId xmlns:a16="http://schemas.microsoft.com/office/drawing/2014/main" id="{5D5E100D-3612-297E-2A35-CF43D08F92E3}"/>
              </a:ext>
            </a:extLst>
          </p:cNvPr>
          <p:cNvGrpSpPr/>
          <p:nvPr/>
        </p:nvGrpSpPr>
        <p:grpSpPr>
          <a:xfrm>
            <a:off x="7628400" y="1303373"/>
            <a:ext cx="990000" cy="990000"/>
            <a:chOff x="7628400" y="1303373"/>
            <a:chExt cx="990000" cy="990000"/>
          </a:xfrm>
        </p:grpSpPr>
        <p:sp>
          <p:nvSpPr>
            <p:cNvPr id="21" name="White_Oval">
              <a:extLst>
                <a:ext uri="{FF2B5EF4-FFF2-40B4-BE49-F238E27FC236}">
                  <a16:creationId xmlns:a16="http://schemas.microsoft.com/office/drawing/2014/main" id="{9E4FD413-A2F7-4FF3-779A-DFE00F1AE6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8400" y="1303373"/>
              <a:ext cx="990000" cy="99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Freeform: Shape 6">
              <a:extLst>
                <a:ext uri="{FF2B5EF4-FFF2-40B4-BE49-F238E27FC236}">
                  <a16:creationId xmlns:a16="http://schemas.microsoft.com/office/drawing/2014/main" id="{EFAE6491-98C2-A605-4859-E61BADF988D1}"/>
                </a:ext>
              </a:extLst>
            </p:cNvPr>
            <p:cNvSpPr/>
            <p:nvPr/>
          </p:nvSpPr>
          <p:spPr>
            <a:xfrm>
              <a:off x="7838813" y="1462903"/>
              <a:ext cx="589475" cy="6390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1" h="4760">
                  <a:moveTo>
                    <a:pt x="4311" y="4727"/>
                  </a:moveTo>
                  <a:cubicBezTo>
                    <a:pt x="4359" y="4727"/>
                    <a:pt x="4391" y="4695"/>
                    <a:pt x="4391" y="4647"/>
                  </a:cubicBezTo>
                  <a:lnTo>
                    <a:pt x="4391" y="4552"/>
                  </a:lnTo>
                  <a:cubicBezTo>
                    <a:pt x="4391" y="4281"/>
                    <a:pt x="4184" y="4106"/>
                    <a:pt x="3866" y="4106"/>
                  </a:cubicBezTo>
                  <a:lnTo>
                    <a:pt x="3786" y="4106"/>
                  </a:lnTo>
                  <a:lnTo>
                    <a:pt x="3691" y="3963"/>
                  </a:lnTo>
                  <a:cubicBezTo>
                    <a:pt x="3802" y="3852"/>
                    <a:pt x="3866" y="3709"/>
                    <a:pt x="3882" y="3565"/>
                  </a:cubicBezTo>
                  <a:cubicBezTo>
                    <a:pt x="3929" y="3534"/>
                    <a:pt x="3962" y="3470"/>
                    <a:pt x="3962" y="3406"/>
                  </a:cubicBezTo>
                  <a:lnTo>
                    <a:pt x="3962" y="3231"/>
                  </a:lnTo>
                  <a:cubicBezTo>
                    <a:pt x="3962" y="3200"/>
                    <a:pt x="3962" y="3152"/>
                    <a:pt x="3929" y="3104"/>
                  </a:cubicBezTo>
                  <a:cubicBezTo>
                    <a:pt x="3914" y="3104"/>
                    <a:pt x="3914" y="3088"/>
                    <a:pt x="3898" y="3088"/>
                  </a:cubicBezTo>
                  <a:lnTo>
                    <a:pt x="3898" y="2977"/>
                  </a:lnTo>
                  <a:cubicBezTo>
                    <a:pt x="3898" y="2754"/>
                    <a:pt x="3786" y="2595"/>
                    <a:pt x="3611" y="2547"/>
                  </a:cubicBezTo>
                  <a:cubicBezTo>
                    <a:pt x="3437" y="2483"/>
                    <a:pt x="3229" y="2531"/>
                    <a:pt x="3134" y="2627"/>
                  </a:cubicBezTo>
                  <a:cubicBezTo>
                    <a:pt x="2959" y="2643"/>
                    <a:pt x="2832" y="2786"/>
                    <a:pt x="2832" y="2977"/>
                  </a:cubicBezTo>
                  <a:lnTo>
                    <a:pt x="2832" y="3088"/>
                  </a:lnTo>
                  <a:cubicBezTo>
                    <a:pt x="2816" y="3088"/>
                    <a:pt x="2821" y="3099"/>
                    <a:pt x="2816" y="3104"/>
                  </a:cubicBezTo>
                  <a:cubicBezTo>
                    <a:pt x="2784" y="3120"/>
                    <a:pt x="2752" y="3168"/>
                    <a:pt x="2768" y="3231"/>
                  </a:cubicBezTo>
                  <a:lnTo>
                    <a:pt x="2768" y="3406"/>
                  </a:lnTo>
                  <a:cubicBezTo>
                    <a:pt x="2768" y="3470"/>
                    <a:pt x="2800" y="3534"/>
                    <a:pt x="2864" y="3565"/>
                  </a:cubicBezTo>
                  <a:cubicBezTo>
                    <a:pt x="2880" y="3724"/>
                    <a:pt x="2959" y="3883"/>
                    <a:pt x="3086" y="3979"/>
                  </a:cubicBezTo>
                  <a:lnTo>
                    <a:pt x="2991" y="4106"/>
                  </a:lnTo>
                  <a:lnTo>
                    <a:pt x="2895" y="4106"/>
                  </a:lnTo>
                  <a:cubicBezTo>
                    <a:pt x="2593" y="4106"/>
                    <a:pt x="2418" y="4281"/>
                    <a:pt x="2418" y="4552"/>
                  </a:cubicBezTo>
                  <a:lnTo>
                    <a:pt x="2418" y="4647"/>
                  </a:lnTo>
                  <a:cubicBezTo>
                    <a:pt x="2418" y="4695"/>
                    <a:pt x="2450" y="4727"/>
                    <a:pt x="2498" y="4727"/>
                  </a:cubicBezTo>
                  <a:cubicBezTo>
                    <a:pt x="2529" y="4727"/>
                    <a:pt x="2577" y="4695"/>
                    <a:pt x="2577" y="4647"/>
                  </a:cubicBezTo>
                  <a:lnTo>
                    <a:pt x="2577" y="4552"/>
                  </a:lnTo>
                  <a:cubicBezTo>
                    <a:pt x="2577" y="4313"/>
                    <a:pt x="2752" y="4265"/>
                    <a:pt x="2895" y="4265"/>
                  </a:cubicBezTo>
                  <a:lnTo>
                    <a:pt x="3039" y="4265"/>
                  </a:lnTo>
                  <a:cubicBezTo>
                    <a:pt x="3055" y="4265"/>
                    <a:pt x="3086" y="4249"/>
                    <a:pt x="3102" y="4234"/>
                  </a:cubicBezTo>
                  <a:lnTo>
                    <a:pt x="3214" y="4074"/>
                  </a:lnTo>
                  <a:cubicBezTo>
                    <a:pt x="3262" y="4091"/>
                    <a:pt x="3325" y="4106"/>
                    <a:pt x="3373" y="4106"/>
                  </a:cubicBezTo>
                  <a:cubicBezTo>
                    <a:pt x="3437" y="4106"/>
                    <a:pt x="3500" y="4091"/>
                    <a:pt x="3564" y="4058"/>
                  </a:cubicBezTo>
                  <a:lnTo>
                    <a:pt x="3675" y="4234"/>
                  </a:lnTo>
                  <a:cubicBezTo>
                    <a:pt x="3691" y="4249"/>
                    <a:pt x="3707" y="4265"/>
                    <a:pt x="3739" y="4265"/>
                  </a:cubicBezTo>
                  <a:lnTo>
                    <a:pt x="3866" y="4265"/>
                  </a:lnTo>
                  <a:cubicBezTo>
                    <a:pt x="3946" y="4265"/>
                    <a:pt x="4232" y="4297"/>
                    <a:pt x="4232" y="4552"/>
                  </a:cubicBezTo>
                  <a:lnTo>
                    <a:pt x="4232" y="4647"/>
                  </a:lnTo>
                  <a:cubicBezTo>
                    <a:pt x="4232" y="4695"/>
                    <a:pt x="4264" y="4727"/>
                    <a:pt x="4311" y="4727"/>
                  </a:cubicBezTo>
                  <a:close/>
                  <a:moveTo>
                    <a:pt x="3023" y="3501"/>
                  </a:moveTo>
                  <a:cubicBezTo>
                    <a:pt x="3023" y="3454"/>
                    <a:pt x="2959" y="3406"/>
                    <a:pt x="2928" y="3406"/>
                  </a:cubicBezTo>
                  <a:lnTo>
                    <a:pt x="2928" y="3231"/>
                  </a:lnTo>
                  <a:cubicBezTo>
                    <a:pt x="2938" y="3226"/>
                    <a:pt x="2943" y="3215"/>
                    <a:pt x="2959" y="3215"/>
                  </a:cubicBezTo>
                  <a:cubicBezTo>
                    <a:pt x="2975" y="3200"/>
                    <a:pt x="2991" y="3168"/>
                    <a:pt x="2991" y="3152"/>
                  </a:cubicBezTo>
                  <a:lnTo>
                    <a:pt x="2991" y="2977"/>
                  </a:lnTo>
                  <a:cubicBezTo>
                    <a:pt x="2991" y="2881"/>
                    <a:pt x="3039" y="2801"/>
                    <a:pt x="3150" y="2786"/>
                  </a:cubicBezTo>
                  <a:cubicBezTo>
                    <a:pt x="3182" y="2801"/>
                    <a:pt x="3229" y="2786"/>
                    <a:pt x="3245" y="2754"/>
                  </a:cubicBezTo>
                  <a:cubicBezTo>
                    <a:pt x="3293" y="2706"/>
                    <a:pt x="3437" y="2658"/>
                    <a:pt x="3564" y="2690"/>
                  </a:cubicBezTo>
                  <a:cubicBezTo>
                    <a:pt x="3675" y="2738"/>
                    <a:pt x="3739" y="2834"/>
                    <a:pt x="3739" y="2977"/>
                  </a:cubicBezTo>
                  <a:lnTo>
                    <a:pt x="3739" y="3152"/>
                  </a:lnTo>
                  <a:cubicBezTo>
                    <a:pt x="3739" y="3183"/>
                    <a:pt x="3771" y="3215"/>
                    <a:pt x="3802" y="3231"/>
                  </a:cubicBezTo>
                  <a:lnTo>
                    <a:pt x="3802" y="3422"/>
                  </a:lnTo>
                  <a:cubicBezTo>
                    <a:pt x="3771" y="3422"/>
                    <a:pt x="3723" y="3454"/>
                    <a:pt x="3723" y="3501"/>
                  </a:cubicBezTo>
                  <a:cubicBezTo>
                    <a:pt x="3723" y="3709"/>
                    <a:pt x="3564" y="3947"/>
                    <a:pt x="3373" y="3947"/>
                  </a:cubicBezTo>
                  <a:cubicBezTo>
                    <a:pt x="3182" y="3947"/>
                    <a:pt x="3023" y="3692"/>
                    <a:pt x="3023" y="3501"/>
                  </a:cubicBezTo>
                  <a:close/>
                  <a:moveTo>
                    <a:pt x="2052" y="1578"/>
                  </a:moveTo>
                  <a:cubicBezTo>
                    <a:pt x="2116" y="1578"/>
                    <a:pt x="2180" y="1562"/>
                    <a:pt x="2243" y="1530"/>
                  </a:cubicBezTo>
                  <a:lnTo>
                    <a:pt x="2355" y="1705"/>
                  </a:lnTo>
                  <a:cubicBezTo>
                    <a:pt x="2371" y="1737"/>
                    <a:pt x="2386" y="1753"/>
                    <a:pt x="2418" y="1753"/>
                  </a:cubicBezTo>
                  <a:lnTo>
                    <a:pt x="2546" y="1753"/>
                  </a:lnTo>
                  <a:cubicBezTo>
                    <a:pt x="2641" y="1753"/>
                    <a:pt x="2911" y="1768"/>
                    <a:pt x="2911" y="2023"/>
                  </a:cubicBezTo>
                  <a:lnTo>
                    <a:pt x="2911" y="2119"/>
                  </a:lnTo>
                  <a:cubicBezTo>
                    <a:pt x="2911" y="2166"/>
                    <a:pt x="2943" y="2198"/>
                    <a:pt x="2991" y="2198"/>
                  </a:cubicBezTo>
                  <a:cubicBezTo>
                    <a:pt x="3039" y="2198"/>
                    <a:pt x="3071" y="2166"/>
                    <a:pt x="3071" y="2119"/>
                  </a:cubicBezTo>
                  <a:lnTo>
                    <a:pt x="3071" y="2023"/>
                  </a:lnTo>
                  <a:cubicBezTo>
                    <a:pt x="3071" y="1768"/>
                    <a:pt x="2864" y="1593"/>
                    <a:pt x="2546" y="1593"/>
                  </a:cubicBezTo>
                  <a:lnTo>
                    <a:pt x="2466" y="1593"/>
                  </a:lnTo>
                  <a:lnTo>
                    <a:pt x="2371" y="1450"/>
                  </a:lnTo>
                  <a:cubicBezTo>
                    <a:pt x="2482" y="1339"/>
                    <a:pt x="2546" y="1196"/>
                    <a:pt x="2561" y="1037"/>
                  </a:cubicBezTo>
                  <a:cubicBezTo>
                    <a:pt x="2609" y="1005"/>
                    <a:pt x="2641" y="957"/>
                    <a:pt x="2641" y="893"/>
                  </a:cubicBezTo>
                  <a:lnTo>
                    <a:pt x="2641" y="719"/>
                  </a:lnTo>
                  <a:cubicBezTo>
                    <a:pt x="2641" y="671"/>
                    <a:pt x="2641" y="623"/>
                    <a:pt x="2609" y="591"/>
                  </a:cubicBezTo>
                  <a:cubicBezTo>
                    <a:pt x="2609" y="575"/>
                    <a:pt x="2593" y="575"/>
                    <a:pt x="2577" y="559"/>
                  </a:cubicBezTo>
                  <a:lnTo>
                    <a:pt x="2577" y="448"/>
                  </a:lnTo>
                  <a:cubicBezTo>
                    <a:pt x="2577" y="241"/>
                    <a:pt x="2466" y="82"/>
                    <a:pt x="2291" y="19"/>
                  </a:cubicBezTo>
                  <a:cubicBezTo>
                    <a:pt x="2116" y="-29"/>
                    <a:pt x="1909" y="19"/>
                    <a:pt x="1814" y="114"/>
                  </a:cubicBezTo>
                  <a:cubicBezTo>
                    <a:pt x="1638" y="114"/>
                    <a:pt x="1511" y="273"/>
                    <a:pt x="1511" y="448"/>
                  </a:cubicBezTo>
                  <a:lnTo>
                    <a:pt x="1511" y="559"/>
                  </a:lnTo>
                  <a:cubicBezTo>
                    <a:pt x="1511" y="575"/>
                    <a:pt x="1495" y="575"/>
                    <a:pt x="1495" y="591"/>
                  </a:cubicBezTo>
                  <a:cubicBezTo>
                    <a:pt x="1464" y="607"/>
                    <a:pt x="1432" y="655"/>
                    <a:pt x="1448" y="719"/>
                  </a:cubicBezTo>
                  <a:lnTo>
                    <a:pt x="1448" y="893"/>
                  </a:lnTo>
                  <a:cubicBezTo>
                    <a:pt x="1448" y="957"/>
                    <a:pt x="1480" y="1021"/>
                    <a:pt x="1543" y="1037"/>
                  </a:cubicBezTo>
                  <a:cubicBezTo>
                    <a:pt x="1559" y="1196"/>
                    <a:pt x="1638" y="1355"/>
                    <a:pt x="1766" y="1466"/>
                  </a:cubicBezTo>
                  <a:lnTo>
                    <a:pt x="1671" y="1593"/>
                  </a:lnTo>
                  <a:lnTo>
                    <a:pt x="1575" y="1593"/>
                  </a:lnTo>
                  <a:cubicBezTo>
                    <a:pt x="1273" y="1593"/>
                    <a:pt x="1098" y="1753"/>
                    <a:pt x="1098" y="2023"/>
                  </a:cubicBezTo>
                  <a:lnTo>
                    <a:pt x="1098" y="2119"/>
                  </a:lnTo>
                  <a:cubicBezTo>
                    <a:pt x="1098" y="2166"/>
                    <a:pt x="1129" y="2198"/>
                    <a:pt x="1177" y="2198"/>
                  </a:cubicBezTo>
                  <a:cubicBezTo>
                    <a:pt x="1209" y="2198"/>
                    <a:pt x="1257" y="2166"/>
                    <a:pt x="1257" y="2119"/>
                  </a:cubicBezTo>
                  <a:lnTo>
                    <a:pt x="1257" y="2023"/>
                  </a:lnTo>
                  <a:cubicBezTo>
                    <a:pt x="1257" y="1801"/>
                    <a:pt x="1432" y="1753"/>
                    <a:pt x="1575" y="1753"/>
                  </a:cubicBezTo>
                  <a:lnTo>
                    <a:pt x="1718" y="1753"/>
                  </a:lnTo>
                  <a:cubicBezTo>
                    <a:pt x="1734" y="1753"/>
                    <a:pt x="1766" y="1737"/>
                    <a:pt x="1782" y="1721"/>
                  </a:cubicBezTo>
                  <a:lnTo>
                    <a:pt x="1893" y="1546"/>
                  </a:lnTo>
                  <a:cubicBezTo>
                    <a:pt x="1941" y="1578"/>
                    <a:pt x="2004" y="1578"/>
                    <a:pt x="2052" y="1578"/>
                  </a:cubicBezTo>
                  <a:close/>
                  <a:moveTo>
                    <a:pt x="1702" y="973"/>
                  </a:moveTo>
                  <a:cubicBezTo>
                    <a:pt x="1702" y="941"/>
                    <a:pt x="1638" y="893"/>
                    <a:pt x="1607" y="893"/>
                  </a:cubicBezTo>
                  <a:lnTo>
                    <a:pt x="1607" y="719"/>
                  </a:lnTo>
                  <a:lnTo>
                    <a:pt x="1607" y="702"/>
                  </a:lnTo>
                  <a:cubicBezTo>
                    <a:pt x="1623" y="702"/>
                    <a:pt x="1623" y="702"/>
                    <a:pt x="1638" y="687"/>
                  </a:cubicBezTo>
                  <a:cubicBezTo>
                    <a:pt x="1655" y="671"/>
                    <a:pt x="1671" y="655"/>
                    <a:pt x="1671" y="623"/>
                  </a:cubicBezTo>
                  <a:lnTo>
                    <a:pt x="1671" y="448"/>
                  </a:lnTo>
                  <a:cubicBezTo>
                    <a:pt x="1671" y="353"/>
                    <a:pt x="1734" y="273"/>
                    <a:pt x="1829" y="273"/>
                  </a:cubicBezTo>
                  <a:cubicBezTo>
                    <a:pt x="1861" y="273"/>
                    <a:pt x="1909" y="257"/>
                    <a:pt x="1941" y="225"/>
                  </a:cubicBezTo>
                  <a:cubicBezTo>
                    <a:pt x="1973" y="177"/>
                    <a:pt x="2116" y="130"/>
                    <a:pt x="2243" y="177"/>
                  </a:cubicBezTo>
                  <a:cubicBezTo>
                    <a:pt x="2355" y="210"/>
                    <a:pt x="2418" y="305"/>
                    <a:pt x="2418" y="448"/>
                  </a:cubicBezTo>
                  <a:lnTo>
                    <a:pt x="2418" y="623"/>
                  </a:lnTo>
                  <a:cubicBezTo>
                    <a:pt x="2418" y="671"/>
                    <a:pt x="2450" y="702"/>
                    <a:pt x="2482" y="702"/>
                  </a:cubicBezTo>
                  <a:lnTo>
                    <a:pt x="2482" y="719"/>
                  </a:lnTo>
                  <a:lnTo>
                    <a:pt x="2482" y="893"/>
                  </a:lnTo>
                  <a:cubicBezTo>
                    <a:pt x="2450" y="893"/>
                    <a:pt x="2402" y="941"/>
                    <a:pt x="2402" y="973"/>
                  </a:cubicBezTo>
                  <a:cubicBezTo>
                    <a:pt x="2402" y="1180"/>
                    <a:pt x="2259" y="1419"/>
                    <a:pt x="2052" y="1419"/>
                  </a:cubicBezTo>
                  <a:cubicBezTo>
                    <a:pt x="1861" y="1419"/>
                    <a:pt x="1702" y="1180"/>
                    <a:pt x="1702" y="973"/>
                  </a:cubicBezTo>
                  <a:close/>
                  <a:moveTo>
                    <a:pt x="1114" y="4346"/>
                  </a:moveTo>
                  <a:lnTo>
                    <a:pt x="1320" y="4346"/>
                  </a:lnTo>
                  <a:cubicBezTo>
                    <a:pt x="1527" y="4346"/>
                    <a:pt x="1638" y="4473"/>
                    <a:pt x="1638" y="4680"/>
                  </a:cubicBezTo>
                  <a:cubicBezTo>
                    <a:pt x="1638" y="4712"/>
                    <a:pt x="1686" y="4760"/>
                    <a:pt x="1718" y="4760"/>
                  </a:cubicBezTo>
                  <a:cubicBezTo>
                    <a:pt x="1766" y="4760"/>
                    <a:pt x="1798" y="4712"/>
                    <a:pt x="1798" y="4680"/>
                  </a:cubicBezTo>
                  <a:cubicBezTo>
                    <a:pt x="1798" y="4584"/>
                    <a:pt x="1782" y="4489"/>
                    <a:pt x="1750" y="4426"/>
                  </a:cubicBezTo>
                  <a:cubicBezTo>
                    <a:pt x="1766" y="4393"/>
                    <a:pt x="1782" y="4362"/>
                    <a:pt x="1766" y="4330"/>
                  </a:cubicBezTo>
                  <a:cubicBezTo>
                    <a:pt x="1686" y="4187"/>
                    <a:pt x="1702" y="3948"/>
                    <a:pt x="1702" y="3693"/>
                  </a:cubicBezTo>
                  <a:cubicBezTo>
                    <a:pt x="1718" y="3312"/>
                    <a:pt x="1734" y="2882"/>
                    <a:pt x="1480" y="2628"/>
                  </a:cubicBezTo>
                  <a:cubicBezTo>
                    <a:pt x="1337" y="2484"/>
                    <a:pt x="1145" y="2405"/>
                    <a:pt x="875" y="2405"/>
                  </a:cubicBezTo>
                  <a:cubicBezTo>
                    <a:pt x="652" y="2405"/>
                    <a:pt x="493" y="2468"/>
                    <a:pt x="366" y="2612"/>
                  </a:cubicBezTo>
                  <a:cubicBezTo>
                    <a:pt x="95" y="2898"/>
                    <a:pt x="127" y="3439"/>
                    <a:pt x="159" y="3853"/>
                  </a:cubicBezTo>
                  <a:cubicBezTo>
                    <a:pt x="175" y="3996"/>
                    <a:pt x="175" y="4187"/>
                    <a:pt x="159" y="4235"/>
                  </a:cubicBezTo>
                  <a:cubicBezTo>
                    <a:pt x="143" y="4250"/>
                    <a:pt x="127" y="4282"/>
                    <a:pt x="127" y="4314"/>
                  </a:cubicBezTo>
                  <a:cubicBezTo>
                    <a:pt x="47" y="4393"/>
                    <a:pt x="0" y="4505"/>
                    <a:pt x="0" y="4664"/>
                  </a:cubicBezTo>
                  <a:cubicBezTo>
                    <a:pt x="0" y="4712"/>
                    <a:pt x="32" y="4744"/>
                    <a:pt x="80" y="4744"/>
                  </a:cubicBezTo>
                  <a:cubicBezTo>
                    <a:pt x="111" y="4744"/>
                    <a:pt x="159" y="4712"/>
                    <a:pt x="159" y="4664"/>
                  </a:cubicBezTo>
                  <a:cubicBezTo>
                    <a:pt x="159" y="4457"/>
                    <a:pt x="255" y="4346"/>
                    <a:pt x="461" y="4346"/>
                  </a:cubicBezTo>
                  <a:lnTo>
                    <a:pt x="700" y="4346"/>
                  </a:lnTo>
                  <a:cubicBezTo>
                    <a:pt x="747" y="4346"/>
                    <a:pt x="780" y="4314"/>
                    <a:pt x="780" y="4266"/>
                  </a:cubicBezTo>
                  <a:lnTo>
                    <a:pt x="780" y="4171"/>
                  </a:lnTo>
                  <a:cubicBezTo>
                    <a:pt x="811" y="4187"/>
                    <a:pt x="843" y="4187"/>
                    <a:pt x="875" y="4187"/>
                  </a:cubicBezTo>
                  <a:cubicBezTo>
                    <a:pt x="938" y="4187"/>
                    <a:pt x="986" y="4171"/>
                    <a:pt x="1034" y="4155"/>
                  </a:cubicBezTo>
                  <a:lnTo>
                    <a:pt x="1034" y="4266"/>
                  </a:lnTo>
                  <a:cubicBezTo>
                    <a:pt x="1034" y="4314"/>
                    <a:pt x="1081" y="4346"/>
                    <a:pt x="1114" y="4346"/>
                  </a:cubicBezTo>
                  <a:close/>
                  <a:moveTo>
                    <a:pt x="620" y="4187"/>
                  </a:moveTo>
                  <a:lnTo>
                    <a:pt x="461" y="4187"/>
                  </a:lnTo>
                  <a:cubicBezTo>
                    <a:pt x="413" y="4187"/>
                    <a:pt x="366" y="4203"/>
                    <a:pt x="318" y="4203"/>
                  </a:cubicBezTo>
                  <a:cubicBezTo>
                    <a:pt x="334" y="4123"/>
                    <a:pt x="334" y="3996"/>
                    <a:pt x="318" y="3837"/>
                  </a:cubicBezTo>
                  <a:cubicBezTo>
                    <a:pt x="286" y="3471"/>
                    <a:pt x="255" y="2962"/>
                    <a:pt x="477" y="2707"/>
                  </a:cubicBezTo>
                  <a:cubicBezTo>
                    <a:pt x="573" y="2612"/>
                    <a:pt x="700" y="2564"/>
                    <a:pt x="875" y="2564"/>
                  </a:cubicBezTo>
                  <a:cubicBezTo>
                    <a:pt x="1098" y="2564"/>
                    <a:pt x="1257" y="2628"/>
                    <a:pt x="1368" y="2739"/>
                  </a:cubicBezTo>
                  <a:cubicBezTo>
                    <a:pt x="1575" y="2946"/>
                    <a:pt x="1559" y="3328"/>
                    <a:pt x="1543" y="3693"/>
                  </a:cubicBezTo>
                  <a:cubicBezTo>
                    <a:pt x="1543" y="3901"/>
                    <a:pt x="1527" y="4092"/>
                    <a:pt x="1575" y="4250"/>
                  </a:cubicBezTo>
                  <a:cubicBezTo>
                    <a:pt x="1495" y="4219"/>
                    <a:pt x="1416" y="4187"/>
                    <a:pt x="1320" y="4187"/>
                  </a:cubicBezTo>
                  <a:lnTo>
                    <a:pt x="1193" y="4187"/>
                  </a:lnTo>
                  <a:lnTo>
                    <a:pt x="1193" y="4044"/>
                  </a:lnTo>
                  <a:cubicBezTo>
                    <a:pt x="1320" y="3932"/>
                    <a:pt x="1400" y="3741"/>
                    <a:pt x="1400" y="3582"/>
                  </a:cubicBezTo>
                  <a:cubicBezTo>
                    <a:pt x="1384" y="3296"/>
                    <a:pt x="1257" y="3073"/>
                    <a:pt x="1193" y="2978"/>
                  </a:cubicBezTo>
                  <a:cubicBezTo>
                    <a:pt x="1193" y="2962"/>
                    <a:pt x="1182" y="2957"/>
                    <a:pt x="1177" y="2946"/>
                  </a:cubicBezTo>
                  <a:cubicBezTo>
                    <a:pt x="1161" y="2914"/>
                    <a:pt x="1145" y="2898"/>
                    <a:pt x="1114" y="2898"/>
                  </a:cubicBezTo>
                  <a:cubicBezTo>
                    <a:pt x="1098" y="2898"/>
                    <a:pt x="1066" y="2898"/>
                    <a:pt x="1050" y="2914"/>
                  </a:cubicBezTo>
                  <a:cubicBezTo>
                    <a:pt x="1018" y="2946"/>
                    <a:pt x="955" y="2962"/>
                    <a:pt x="875" y="2978"/>
                  </a:cubicBezTo>
                  <a:cubicBezTo>
                    <a:pt x="668" y="3010"/>
                    <a:pt x="350" y="3057"/>
                    <a:pt x="382" y="3598"/>
                  </a:cubicBezTo>
                  <a:cubicBezTo>
                    <a:pt x="382" y="3757"/>
                    <a:pt x="477" y="3948"/>
                    <a:pt x="620" y="4075"/>
                  </a:cubicBezTo>
                  <a:close/>
                  <a:moveTo>
                    <a:pt x="764" y="3980"/>
                  </a:moveTo>
                  <a:cubicBezTo>
                    <a:pt x="764" y="3964"/>
                    <a:pt x="747" y="3964"/>
                    <a:pt x="716" y="3948"/>
                  </a:cubicBezTo>
                  <a:cubicBezTo>
                    <a:pt x="620" y="3853"/>
                    <a:pt x="541" y="3693"/>
                    <a:pt x="541" y="3582"/>
                  </a:cubicBezTo>
                  <a:lnTo>
                    <a:pt x="525" y="3582"/>
                  </a:lnTo>
                  <a:cubicBezTo>
                    <a:pt x="525" y="3184"/>
                    <a:pt x="700" y="3153"/>
                    <a:pt x="907" y="3121"/>
                  </a:cubicBezTo>
                  <a:cubicBezTo>
                    <a:pt x="970" y="3121"/>
                    <a:pt x="1034" y="3105"/>
                    <a:pt x="1081" y="3089"/>
                  </a:cubicBezTo>
                  <a:cubicBezTo>
                    <a:pt x="1145" y="3184"/>
                    <a:pt x="1225" y="3375"/>
                    <a:pt x="1241" y="3582"/>
                  </a:cubicBezTo>
                  <a:cubicBezTo>
                    <a:pt x="1241" y="3773"/>
                    <a:pt x="1066" y="4028"/>
                    <a:pt x="875" y="4028"/>
                  </a:cubicBezTo>
                  <a:cubicBezTo>
                    <a:pt x="843" y="4028"/>
                    <a:pt x="811" y="4012"/>
                    <a:pt x="764" y="3980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CA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5" name="Table_Heading">
            <a:extLst>
              <a:ext uri="{FF2B5EF4-FFF2-40B4-BE49-F238E27FC236}">
                <a16:creationId xmlns:a16="http://schemas.microsoft.com/office/drawing/2014/main" id="{A17157D4-5DD3-E7A0-88CC-0DA427BDBA30}"/>
              </a:ext>
            </a:extLst>
          </p:cNvPr>
          <p:cNvSpPr txBox="1"/>
          <p:nvPr/>
        </p:nvSpPr>
        <p:spPr>
          <a:xfrm>
            <a:off x="7796091" y="2678192"/>
            <a:ext cx="3654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cs typeface="Segoe UI" panose="020B0502040204020203" pitchFamily="34" charset="0"/>
              </a:rPr>
              <a:t>User License </a:t>
            </a:r>
            <a:r>
              <a:rPr lang="en-GB" sz="1400" b="1">
                <a:cs typeface="Segoe UI" panose="020B0502040204020203" pitchFamily="34" charset="0"/>
              </a:rPr>
              <a:t>Utilization</a:t>
            </a:r>
            <a:r>
              <a:rPr lang="en-US" sz="1400" b="1"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6" name="Prod_Test">
            <a:extLst>
              <a:ext uri="{FF2B5EF4-FFF2-40B4-BE49-F238E27FC236}">
                <a16:creationId xmlns:a16="http://schemas.microsoft.com/office/drawing/2014/main" id="{CDE35591-6481-5687-E140-3E3B05B5B307}"/>
              </a:ext>
            </a:extLst>
          </p:cNvPr>
          <p:cNvSpPr txBox="1"/>
          <p:nvPr/>
        </p:nvSpPr>
        <p:spPr>
          <a:xfrm>
            <a:off x="8933688" y="1350000"/>
            <a:ext cx="2056630" cy="123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1200"/>
              </a:spcAft>
            </a:pPr>
            <a:endParaRPr lang="en-AU" dirty="0"/>
          </a:p>
        </p:txBody>
      </p:sp>
      <p:sp>
        <p:nvSpPr>
          <p:cNvPr id="97" name="Notes_User_Input">
            <a:extLst>
              <a:ext uri="{FF2B5EF4-FFF2-40B4-BE49-F238E27FC236}">
                <a16:creationId xmlns:a16="http://schemas.microsoft.com/office/drawing/2014/main" id="{EF020DF9-57FC-3B10-0E9C-CE4E743CD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360" y="5182703"/>
            <a:ext cx="10469582" cy="106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Prod user licenses are nearly consumed, </a:t>
            </a:r>
            <a:r>
              <a:rPr lang="en-US" altLang="en-US" sz="1600" dirty="0">
                <a:solidFill>
                  <a:srgbClr val="000000"/>
                </a:solidFill>
                <a:latin typeface="Arial"/>
                <a:cs typeface="Arial"/>
              </a:rPr>
              <a:t>approaching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 contracted limit.</a:t>
            </a:r>
          </a:p>
          <a:p>
            <a:pPr>
              <a:lnSpc>
                <a:spcPct val="150000"/>
              </a:lnSpc>
            </a:pPr>
            <a:r>
              <a:rPr lang="en-US" altLang="en-US" sz="1600" dirty="0" err="1">
                <a:solidFill>
                  <a:srgbClr val="000000"/>
                </a:solidFill>
                <a:latin typeface="Arial"/>
                <a:cs typeface="Arial"/>
              </a:rPr>
              <a:t>NonProd</a:t>
            </a:r>
            <a:r>
              <a:rPr lang="en-US" altLang="en-US" sz="1600" dirty="0">
                <a:solidFill>
                  <a:srgbClr val="000000"/>
                </a:solidFill>
                <a:latin typeface="Arial"/>
                <a:cs typeface="Arial"/>
              </a:rPr>
              <a:t> user counts are compliant with the assigned licenses.</a:t>
            </a:r>
          </a:p>
          <a:p>
            <a:pPr>
              <a:lnSpc>
                <a:spcPct val="150000"/>
              </a:lnSpc>
            </a:pPr>
            <a:endParaRPr lang="en-US" altLang="en-US" sz="1600" dirty="0">
              <a:latin typeface="Arial"/>
              <a:cs typeface="Arial"/>
            </a:endParaRPr>
          </a:p>
        </p:txBody>
      </p:sp>
      <p:graphicFrame>
        <p:nvGraphicFramePr>
          <p:cNvPr id="10" name="User_License_Utilization_Table">
            <a:extLst>
              <a:ext uri="{FF2B5EF4-FFF2-40B4-BE49-F238E27FC236}">
                <a16:creationId xmlns:a16="http://schemas.microsoft.com/office/drawing/2014/main" id="{41A73740-F862-A601-3342-A2AFE59F4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94031"/>
              </p:ext>
            </p:extLst>
          </p:nvPr>
        </p:nvGraphicFramePr>
        <p:xfrm>
          <a:off x="7025640" y="3105150"/>
          <a:ext cx="4541518" cy="1499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3826">
                  <a:extLst>
                    <a:ext uri="{9D8B030D-6E8A-4147-A177-3AD203B41FA5}">
                      <a16:colId xmlns:a16="http://schemas.microsoft.com/office/drawing/2014/main" val="1771821598"/>
                    </a:ext>
                  </a:extLst>
                </a:gridCol>
                <a:gridCol w="852949">
                  <a:extLst>
                    <a:ext uri="{9D8B030D-6E8A-4147-A177-3AD203B41FA5}">
                      <a16:colId xmlns:a16="http://schemas.microsoft.com/office/drawing/2014/main" val="2473194876"/>
                    </a:ext>
                  </a:extLst>
                </a:gridCol>
                <a:gridCol w="651409">
                  <a:extLst>
                    <a:ext uri="{9D8B030D-6E8A-4147-A177-3AD203B41FA5}">
                      <a16:colId xmlns:a16="http://schemas.microsoft.com/office/drawing/2014/main" val="3974097631"/>
                    </a:ext>
                  </a:extLst>
                </a:gridCol>
                <a:gridCol w="974717">
                  <a:extLst>
                    <a:ext uri="{9D8B030D-6E8A-4147-A177-3AD203B41FA5}">
                      <a16:colId xmlns:a16="http://schemas.microsoft.com/office/drawing/2014/main" val="2038419125"/>
                    </a:ext>
                  </a:extLst>
                </a:gridCol>
                <a:gridCol w="708617">
                  <a:extLst>
                    <a:ext uri="{9D8B030D-6E8A-4147-A177-3AD203B41FA5}">
                      <a16:colId xmlns:a16="http://schemas.microsoft.com/office/drawing/2014/main" val="3230179621"/>
                    </a:ext>
                  </a:extLst>
                </a:gridCol>
              </a:tblGrid>
              <a:tr h="45800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+mn-lt"/>
                        </a:rPr>
                        <a:t>Licenses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+mj-lt"/>
                        </a:rPr>
                        <a:t>Count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+mj-lt"/>
                        </a:rPr>
                        <a:t>Remaining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+mj-lt"/>
                        </a:rPr>
                        <a:t>%Used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32527"/>
                  </a:ext>
                </a:extLst>
              </a:tr>
              <a:tr h="347147">
                <a:tc>
                  <a:txBody>
                    <a:bodyPr/>
                    <a:lstStyle/>
                    <a:p>
                      <a:r>
                        <a:rPr lang="en-IN" sz="1200"/>
                        <a:t>Prod</a:t>
                      </a:r>
                    </a:p>
                  </a:txBody>
                  <a:tcPr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594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96%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955492"/>
                  </a:ext>
                </a:extLst>
              </a:tr>
              <a:tr h="347147">
                <a:tc>
                  <a:txBody>
                    <a:bodyPr/>
                    <a:lstStyle/>
                    <a:p>
                      <a:r>
                        <a:rPr lang="en-IN" sz="1200"/>
                        <a:t>Test</a:t>
                      </a:r>
                    </a:p>
                  </a:txBody>
                  <a:tcPr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540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13%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96388"/>
                  </a:ext>
                </a:extLst>
              </a:tr>
              <a:tr h="347147">
                <a:tc>
                  <a:txBody>
                    <a:bodyPr/>
                    <a:lstStyle/>
                    <a:p>
                      <a:r>
                        <a:rPr lang="en-IN" sz="1200" dirty="0"/>
                        <a:t>Dev</a:t>
                      </a:r>
                    </a:p>
                  </a:txBody>
                  <a:tcPr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1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1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905886"/>
                  </a:ext>
                </a:extLst>
              </a:tr>
            </a:tbl>
          </a:graphicData>
        </a:graphic>
      </p:graphicFrame>
      <p:sp>
        <p:nvSpPr>
          <p:cNvPr id="17" name="Prod_Value">
            <a:extLst>
              <a:ext uri="{FF2B5EF4-FFF2-40B4-BE49-F238E27FC236}">
                <a16:creationId xmlns:a16="http://schemas.microsoft.com/office/drawing/2014/main" id="{E9D42053-00AF-382B-9E4B-36DC10A74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7163" y="1430335"/>
            <a:ext cx="419100" cy="32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st_Value">
            <a:extLst>
              <a:ext uri="{FF2B5EF4-FFF2-40B4-BE49-F238E27FC236}">
                <a16:creationId xmlns:a16="http://schemas.microsoft.com/office/drawing/2014/main" id="{E5A74318-22BB-4E90-F27D-E2EB42454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3695" y="1802465"/>
            <a:ext cx="419100" cy="32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Production_User_Counts_Chart">
            <a:extLst>
              <a:ext uri="{FF2B5EF4-FFF2-40B4-BE49-F238E27FC236}">
                <a16:creationId xmlns:a16="http://schemas.microsoft.com/office/drawing/2014/main" id="{1100E30D-9A43-94F8-3766-10F5B4B27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0146609"/>
              </p:ext>
            </p:extLst>
          </p:nvPr>
        </p:nvGraphicFramePr>
        <p:xfrm>
          <a:off x="360000" y="1339200"/>
          <a:ext cx="6721200" cy="331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ev_Value">
            <a:extLst>
              <a:ext uri="{FF2B5EF4-FFF2-40B4-BE49-F238E27FC236}">
                <a16:creationId xmlns:a16="http://schemas.microsoft.com/office/drawing/2014/main" id="{B48F59C3-6893-8808-9A22-1E52622DE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7163" y="2225494"/>
            <a:ext cx="419100" cy="32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st_Text">
            <a:extLst>
              <a:ext uri="{FF2B5EF4-FFF2-40B4-BE49-F238E27FC236}">
                <a16:creationId xmlns:a16="http://schemas.microsoft.com/office/drawing/2014/main" id="{5C987976-75D7-6CBA-B008-2050C5D5832A}"/>
              </a:ext>
            </a:extLst>
          </p:cNvPr>
          <p:cNvSpPr txBox="1"/>
          <p:nvPr/>
        </p:nvSpPr>
        <p:spPr>
          <a:xfrm>
            <a:off x="9131197" y="1807352"/>
            <a:ext cx="648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dirty="0"/>
              <a:t>Test</a:t>
            </a:r>
          </a:p>
        </p:txBody>
      </p:sp>
      <p:sp>
        <p:nvSpPr>
          <p:cNvPr id="9" name="Prod_Text">
            <a:extLst>
              <a:ext uri="{FF2B5EF4-FFF2-40B4-BE49-F238E27FC236}">
                <a16:creationId xmlns:a16="http://schemas.microsoft.com/office/drawing/2014/main" id="{0F157A6E-BA8E-40C9-9715-E6460801689B}"/>
              </a:ext>
            </a:extLst>
          </p:cNvPr>
          <p:cNvSpPr txBox="1"/>
          <p:nvPr/>
        </p:nvSpPr>
        <p:spPr>
          <a:xfrm>
            <a:off x="9124297" y="1428934"/>
            <a:ext cx="648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dirty="0"/>
              <a:t>Prod</a:t>
            </a:r>
          </a:p>
        </p:txBody>
      </p:sp>
      <p:sp>
        <p:nvSpPr>
          <p:cNvPr id="11" name="Dev_Text">
            <a:extLst>
              <a:ext uri="{FF2B5EF4-FFF2-40B4-BE49-F238E27FC236}">
                <a16:creationId xmlns:a16="http://schemas.microsoft.com/office/drawing/2014/main" id="{4821EC71-CF0C-3EEF-9068-8065DD25420E}"/>
              </a:ext>
            </a:extLst>
          </p:cNvPr>
          <p:cNvSpPr txBox="1"/>
          <p:nvPr/>
        </p:nvSpPr>
        <p:spPr>
          <a:xfrm>
            <a:off x="9154583" y="2192709"/>
            <a:ext cx="6489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dirty="0"/>
              <a:t>Dev</a:t>
            </a:r>
          </a:p>
        </p:txBody>
      </p:sp>
      <p:sp>
        <p:nvSpPr>
          <p:cNvPr id="20" name="Prod_Value_Cross">
            <a:extLst>
              <a:ext uri="{FF2B5EF4-FFF2-40B4-BE49-F238E27FC236}">
                <a16:creationId xmlns:a16="http://schemas.microsoft.com/office/drawing/2014/main" id="{4F2ABFE7-AF1B-0170-0C80-872F8475DD60}"/>
              </a:ext>
            </a:extLst>
          </p:cNvPr>
          <p:cNvSpPr txBox="1"/>
          <p:nvPr/>
        </p:nvSpPr>
        <p:spPr>
          <a:xfrm>
            <a:off x="10309840" y="1433407"/>
            <a:ext cx="2675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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st_Value_Cross">
            <a:extLst>
              <a:ext uri="{FF2B5EF4-FFF2-40B4-BE49-F238E27FC236}">
                <a16:creationId xmlns:a16="http://schemas.microsoft.com/office/drawing/2014/main" id="{7B579256-AC8D-E2A4-E20C-CA3F6492DD57}"/>
              </a:ext>
            </a:extLst>
          </p:cNvPr>
          <p:cNvSpPr txBox="1"/>
          <p:nvPr/>
        </p:nvSpPr>
        <p:spPr>
          <a:xfrm>
            <a:off x="10314759" y="1811944"/>
            <a:ext cx="2675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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Dev_Value_Cross">
            <a:extLst>
              <a:ext uri="{FF2B5EF4-FFF2-40B4-BE49-F238E27FC236}">
                <a16:creationId xmlns:a16="http://schemas.microsoft.com/office/drawing/2014/main" id="{5639AAF3-B57A-ACF0-5CFE-6662C84C5043}"/>
              </a:ext>
            </a:extLst>
          </p:cNvPr>
          <p:cNvSpPr txBox="1"/>
          <p:nvPr/>
        </p:nvSpPr>
        <p:spPr>
          <a:xfrm>
            <a:off x="10329509" y="2239650"/>
            <a:ext cx="2675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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_Color">
            <a:extLst>
              <a:ext uri="{FF2B5EF4-FFF2-40B4-BE49-F238E27FC236}">
                <a16:creationId xmlns:a16="http://schemas.microsoft.com/office/drawing/2014/main" id="{5788350A-2242-CD3A-6AD3-00D25CE03032}"/>
              </a:ext>
            </a:extLst>
          </p:cNvPr>
          <p:cNvSpPr/>
          <p:nvPr/>
        </p:nvSpPr>
        <p:spPr>
          <a:xfrm>
            <a:off x="7593645" y="1249478"/>
            <a:ext cx="1065600" cy="10728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IN">
                <a:solidFill>
                  <a:schemeClr val="tx1"/>
                </a:solidFill>
              </a:rPr>
              <a:t>_</a:t>
            </a:r>
          </a:p>
        </p:txBody>
      </p:sp>
      <p:sp>
        <p:nvSpPr>
          <p:cNvPr id="4" name="Indicator">
            <a:extLst>
              <a:ext uri="{FF2B5EF4-FFF2-40B4-BE49-F238E27FC236}">
                <a16:creationId xmlns:a16="http://schemas.microsoft.com/office/drawing/2014/main" id="{F6942631-DE2B-D63A-15A2-EB441A640AA2}"/>
              </a:ext>
            </a:extLst>
          </p:cNvPr>
          <p:cNvSpPr/>
          <p:nvPr/>
        </p:nvSpPr>
        <p:spPr>
          <a:xfrm>
            <a:off x="230400" y="496800"/>
            <a:ext cx="4250453" cy="399600"/>
          </a:xfrm>
          <a:prstGeom prst="rect">
            <a:avLst/>
          </a:prstGeom>
          <a:gradFill>
            <a:gsLst>
              <a:gs pos="100000">
                <a:srgbClr val="90DEA1"/>
              </a:gs>
              <a:gs pos="3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23EEBD7D-4CC3-A092-874C-35FF4CA7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1"/>
                </a:solidFill>
              </a:rPr>
              <a:t>Storage</a:t>
            </a:r>
            <a:endParaRPr lang="en-AU" dirty="0"/>
          </a:p>
        </p:txBody>
      </p:sp>
      <p:sp>
        <p:nvSpPr>
          <p:cNvPr id="13" name="Notes_Section">
            <a:extLst>
              <a:ext uri="{FF2B5EF4-FFF2-40B4-BE49-F238E27FC236}">
                <a16:creationId xmlns:a16="http://schemas.microsoft.com/office/drawing/2014/main" id="{A7655E26-E7CC-F39C-8D30-88986A442F79}"/>
              </a:ext>
            </a:extLst>
          </p:cNvPr>
          <p:cNvSpPr/>
          <p:nvPr/>
        </p:nvSpPr>
        <p:spPr>
          <a:xfrm>
            <a:off x="-497" y="5150834"/>
            <a:ext cx="12191999" cy="1214744"/>
          </a:xfrm>
          <a:prstGeom prst="rect">
            <a:avLst/>
          </a:prstGeom>
          <a:solidFill>
            <a:srgbClr val="7EA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Notes_Header">
            <a:extLst>
              <a:ext uri="{FF2B5EF4-FFF2-40B4-BE49-F238E27FC236}">
                <a16:creationId xmlns:a16="http://schemas.microsoft.com/office/drawing/2014/main" id="{F49D4902-C895-C72A-D249-137195B860D8}"/>
              </a:ext>
            </a:extLst>
          </p:cNvPr>
          <p:cNvSpPr txBox="1"/>
          <p:nvPr/>
        </p:nvSpPr>
        <p:spPr>
          <a:xfrm>
            <a:off x="-497" y="5150834"/>
            <a:ext cx="615553" cy="1214744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>
                <a:solidFill>
                  <a:srgbClr val="E7E8EE"/>
                </a:solidFill>
              </a:rPr>
              <a:t>Notes</a:t>
            </a:r>
          </a:p>
        </p:txBody>
      </p:sp>
      <p:grpSp>
        <p:nvGrpSpPr>
          <p:cNvPr id="10" name="Image_Oval">
            <a:extLst>
              <a:ext uri="{FF2B5EF4-FFF2-40B4-BE49-F238E27FC236}">
                <a16:creationId xmlns:a16="http://schemas.microsoft.com/office/drawing/2014/main" id="{A82EA149-E94F-EA0B-9319-449782CA4EA7}"/>
              </a:ext>
            </a:extLst>
          </p:cNvPr>
          <p:cNvGrpSpPr/>
          <p:nvPr/>
        </p:nvGrpSpPr>
        <p:grpSpPr>
          <a:xfrm>
            <a:off x="7629377" y="1295416"/>
            <a:ext cx="990536" cy="990536"/>
            <a:chOff x="7629377" y="1295416"/>
            <a:chExt cx="990536" cy="990536"/>
          </a:xfrm>
        </p:grpSpPr>
        <p:sp>
          <p:nvSpPr>
            <p:cNvPr id="11" name="White_Oval">
              <a:extLst>
                <a:ext uri="{FF2B5EF4-FFF2-40B4-BE49-F238E27FC236}">
                  <a16:creationId xmlns:a16="http://schemas.microsoft.com/office/drawing/2014/main" id="{EB0B833D-B4CE-21D5-1B99-50FDEB8F0CE3}"/>
                </a:ext>
              </a:extLst>
            </p:cNvPr>
            <p:cNvSpPr/>
            <p:nvPr/>
          </p:nvSpPr>
          <p:spPr>
            <a:xfrm>
              <a:off x="7629377" y="1295416"/>
              <a:ext cx="990536" cy="990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: Shape 18">
              <a:extLst>
                <a:ext uri="{FF2B5EF4-FFF2-40B4-BE49-F238E27FC236}">
                  <a16:creationId xmlns:a16="http://schemas.microsoft.com/office/drawing/2014/main" id="{39CCB476-B60A-903C-91F9-F4CB8C5097EA}"/>
                </a:ext>
              </a:extLst>
            </p:cNvPr>
            <p:cNvSpPr/>
            <p:nvPr/>
          </p:nvSpPr>
          <p:spPr>
            <a:xfrm>
              <a:off x="7845393" y="1486622"/>
              <a:ext cx="608928" cy="57743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80" h="4438">
                  <a:moveTo>
                    <a:pt x="3865" y="3834"/>
                  </a:moveTo>
                  <a:cubicBezTo>
                    <a:pt x="4023" y="3834"/>
                    <a:pt x="4151" y="3706"/>
                    <a:pt x="4151" y="3547"/>
                  </a:cubicBezTo>
                  <a:cubicBezTo>
                    <a:pt x="4151" y="3388"/>
                    <a:pt x="4023" y="3277"/>
                    <a:pt x="3865" y="3277"/>
                  </a:cubicBezTo>
                  <a:cubicBezTo>
                    <a:pt x="3705" y="3277"/>
                    <a:pt x="3594" y="3388"/>
                    <a:pt x="3594" y="3547"/>
                  </a:cubicBezTo>
                  <a:cubicBezTo>
                    <a:pt x="3594" y="3706"/>
                    <a:pt x="3705" y="3834"/>
                    <a:pt x="3865" y="3834"/>
                  </a:cubicBezTo>
                  <a:close/>
                  <a:moveTo>
                    <a:pt x="3865" y="3436"/>
                  </a:moveTo>
                  <a:cubicBezTo>
                    <a:pt x="3928" y="3436"/>
                    <a:pt x="3992" y="3483"/>
                    <a:pt x="3992" y="3547"/>
                  </a:cubicBezTo>
                  <a:cubicBezTo>
                    <a:pt x="3992" y="3611"/>
                    <a:pt x="3928" y="3674"/>
                    <a:pt x="3865" y="3674"/>
                  </a:cubicBezTo>
                  <a:cubicBezTo>
                    <a:pt x="3801" y="3674"/>
                    <a:pt x="3753" y="3611"/>
                    <a:pt x="3753" y="3547"/>
                  </a:cubicBezTo>
                  <a:cubicBezTo>
                    <a:pt x="3753" y="3483"/>
                    <a:pt x="3801" y="3436"/>
                    <a:pt x="3865" y="3436"/>
                  </a:cubicBezTo>
                  <a:close/>
                  <a:moveTo>
                    <a:pt x="795" y="4438"/>
                  </a:moveTo>
                  <a:lnTo>
                    <a:pt x="812" y="4438"/>
                  </a:lnTo>
                  <a:lnTo>
                    <a:pt x="3866" y="4438"/>
                  </a:lnTo>
                  <a:cubicBezTo>
                    <a:pt x="3881" y="4438"/>
                    <a:pt x="4200" y="4454"/>
                    <a:pt x="4438" y="4263"/>
                  </a:cubicBezTo>
                  <a:lnTo>
                    <a:pt x="4454" y="4247"/>
                  </a:lnTo>
                  <a:cubicBezTo>
                    <a:pt x="4470" y="4247"/>
                    <a:pt x="4464" y="4236"/>
                    <a:pt x="4470" y="4231"/>
                  </a:cubicBezTo>
                  <a:lnTo>
                    <a:pt x="4486" y="4215"/>
                  </a:lnTo>
                  <a:cubicBezTo>
                    <a:pt x="4502" y="4215"/>
                    <a:pt x="4496" y="4204"/>
                    <a:pt x="4502" y="4199"/>
                  </a:cubicBezTo>
                  <a:cubicBezTo>
                    <a:pt x="4518" y="4199"/>
                    <a:pt x="4512" y="4188"/>
                    <a:pt x="4518" y="4183"/>
                  </a:cubicBezTo>
                  <a:cubicBezTo>
                    <a:pt x="4523" y="4178"/>
                    <a:pt x="4518" y="4167"/>
                    <a:pt x="4533" y="4167"/>
                  </a:cubicBezTo>
                  <a:lnTo>
                    <a:pt x="4533" y="4152"/>
                  </a:lnTo>
                  <a:cubicBezTo>
                    <a:pt x="4549" y="4152"/>
                    <a:pt x="4549" y="4152"/>
                    <a:pt x="4549" y="4136"/>
                  </a:cubicBezTo>
                  <a:cubicBezTo>
                    <a:pt x="4554" y="4131"/>
                    <a:pt x="4566" y="4136"/>
                    <a:pt x="4566" y="4120"/>
                  </a:cubicBezTo>
                  <a:cubicBezTo>
                    <a:pt x="4661" y="3961"/>
                    <a:pt x="4709" y="3754"/>
                    <a:pt x="4661" y="3515"/>
                  </a:cubicBezTo>
                  <a:lnTo>
                    <a:pt x="4295" y="637"/>
                  </a:lnTo>
                  <a:cubicBezTo>
                    <a:pt x="4247" y="271"/>
                    <a:pt x="3929" y="0"/>
                    <a:pt x="3563" y="0"/>
                  </a:cubicBezTo>
                  <a:lnTo>
                    <a:pt x="1130" y="0"/>
                  </a:lnTo>
                  <a:cubicBezTo>
                    <a:pt x="748" y="0"/>
                    <a:pt x="430" y="271"/>
                    <a:pt x="382" y="637"/>
                  </a:cubicBezTo>
                  <a:lnTo>
                    <a:pt x="16" y="3515"/>
                  </a:lnTo>
                  <a:cubicBezTo>
                    <a:pt x="-32" y="3801"/>
                    <a:pt x="32" y="4024"/>
                    <a:pt x="176" y="4199"/>
                  </a:cubicBezTo>
                  <a:cubicBezTo>
                    <a:pt x="382" y="4422"/>
                    <a:pt x="716" y="4438"/>
                    <a:pt x="795" y="4438"/>
                  </a:cubicBezTo>
                  <a:close/>
                  <a:moveTo>
                    <a:pt x="541" y="668"/>
                  </a:moveTo>
                  <a:cubicBezTo>
                    <a:pt x="589" y="366"/>
                    <a:pt x="828" y="159"/>
                    <a:pt x="1130" y="159"/>
                  </a:cubicBezTo>
                  <a:lnTo>
                    <a:pt x="3563" y="159"/>
                  </a:lnTo>
                  <a:cubicBezTo>
                    <a:pt x="3849" y="159"/>
                    <a:pt x="4104" y="366"/>
                    <a:pt x="4136" y="668"/>
                  </a:cubicBezTo>
                  <a:lnTo>
                    <a:pt x="4454" y="3165"/>
                  </a:lnTo>
                  <a:cubicBezTo>
                    <a:pt x="4279" y="2991"/>
                    <a:pt x="4024" y="2959"/>
                    <a:pt x="3881" y="2959"/>
                  </a:cubicBezTo>
                  <a:lnTo>
                    <a:pt x="812" y="2959"/>
                  </a:lnTo>
                  <a:cubicBezTo>
                    <a:pt x="652" y="2959"/>
                    <a:pt x="398" y="2991"/>
                    <a:pt x="223" y="3165"/>
                  </a:cubicBezTo>
                  <a:close/>
                  <a:moveTo>
                    <a:pt x="176" y="3595"/>
                  </a:moveTo>
                  <a:cubicBezTo>
                    <a:pt x="239" y="3102"/>
                    <a:pt x="780" y="3118"/>
                    <a:pt x="812" y="3118"/>
                  </a:cubicBezTo>
                  <a:lnTo>
                    <a:pt x="3881" y="3118"/>
                  </a:lnTo>
                  <a:cubicBezTo>
                    <a:pt x="3897" y="3118"/>
                    <a:pt x="4438" y="3102"/>
                    <a:pt x="4518" y="3595"/>
                  </a:cubicBezTo>
                  <a:cubicBezTo>
                    <a:pt x="4533" y="3770"/>
                    <a:pt x="4502" y="3929"/>
                    <a:pt x="4438" y="4040"/>
                  </a:cubicBezTo>
                  <a:lnTo>
                    <a:pt x="4422" y="4040"/>
                  </a:lnTo>
                  <a:lnTo>
                    <a:pt x="4422" y="4056"/>
                  </a:lnTo>
                  <a:cubicBezTo>
                    <a:pt x="4406" y="4056"/>
                    <a:pt x="4411" y="4067"/>
                    <a:pt x="4406" y="4072"/>
                  </a:cubicBezTo>
                  <a:lnTo>
                    <a:pt x="4390" y="4088"/>
                  </a:lnTo>
                  <a:lnTo>
                    <a:pt x="4375" y="4104"/>
                  </a:lnTo>
                  <a:cubicBezTo>
                    <a:pt x="4200" y="4295"/>
                    <a:pt x="4045" y="4221"/>
                    <a:pt x="3881" y="4279"/>
                  </a:cubicBezTo>
                  <a:lnTo>
                    <a:pt x="812" y="4279"/>
                  </a:lnTo>
                  <a:cubicBezTo>
                    <a:pt x="795" y="4279"/>
                    <a:pt x="477" y="4295"/>
                    <a:pt x="286" y="4088"/>
                  </a:cubicBezTo>
                  <a:cubicBezTo>
                    <a:pt x="191" y="3977"/>
                    <a:pt x="143" y="3801"/>
                    <a:pt x="176" y="3595"/>
                  </a:cubicBezTo>
                  <a:close/>
                  <a:moveTo>
                    <a:pt x="1257" y="2338"/>
                  </a:moveTo>
                  <a:cubicBezTo>
                    <a:pt x="1352" y="2402"/>
                    <a:pt x="1480" y="2450"/>
                    <a:pt x="1607" y="2450"/>
                  </a:cubicBezTo>
                  <a:lnTo>
                    <a:pt x="3086" y="2450"/>
                  </a:lnTo>
                  <a:cubicBezTo>
                    <a:pt x="3452" y="2434"/>
                    <a:pt x="3675" y="2211"/>
                    <a:pt x="3675" y="1861"/>
                  </a:cubicBezTo>
                  <a:cubicBezTo>
                    <a:pt x="3675" y="1575"/>
                    <a:pt x="3484" y="1416"/>
                    <a:pt x="3340" y="1352"/>
                  </a:cubicBezTo>
                  <a:lnTo>
                    <a:pt x="3340" y="1320"/>
                  </a:lnTo>
                  <a:cubicBezTo>
                    <a:pt x="3372" y="1066"/>
                    <a:pt x="3229" y="811"/>
                    <a:pt x="3007" y="700"/>
                  </a:cubicBezTo>
                  <a:cubicBezTo>
                    <a:pt x="2752" y="557"/>
                    <a:pt x="2418" y="589"/>
                    <a:pt x="2195" y="764"/>
                  </a:cubicBezTo>
                  <a:cubicBezTo>
                    <a:pt x="2148" y="795"/>
                    <a:pt x="2116" y="843"/>
                    <a:pt x="2084" y="875"/>
                  </a:cubicBezTo>
                  <a:cubicBezTo>
                    <a:pt x="2068" y="875"/>
                    <a:pt x="2052" y="859"/>
                    <a:pt x="2036" y="859"/>
                  </a:cubicBezTo>
                  <a:cubicBezTo>
                    <a:pt x="1861" y="780"/>
                    <a:pt x="1686" y="780"/>
                    <a:pt x="1527" y="891"/>
                  </a:cubicBezTo>
                  <a:cubicBezTo>
                    <a:pt x="1384" y="986"/>
                    <a:pt x="1304" y="1146"/>
                    <a:pt x="1321" y="1320"/>
                  </a:cubicBezTo>
                  <a:lnTo>
                    <a:pt x="1321" y="1352"/>
                  </a:lnTo>
                  <a:cubicBezTo>
                    <a:pt x="1257" y="1384"/>
                    <a:pt x="1161" y="1447"/>
                    <a:pt x="1082" y="1607"/>
                  </a:cubicBezTo>
                  <a:cubicBezTo>
                    <a:pt x="955" y="1877"/>
                    <a:pt x="1034" y="2179"/>
                    <a:pt x="1257" y="2338"/>
                  </a:cubicBezTo>
                  <a:close/>
                  <a:moveTo>
                    <a:pt x="1225" y="1686"/>
                  </a:moveTo>
                  <a:cubicBezTo>
                    <a:pt x="1289" y="1543"/>
                    <a:pt x="1368" y="1511"/>
                    <a:pt x="1400" y="1479"/>
                  </a:cubicBezTo>
                  <a:cubicBezTo>
                    <a:pt x="1432" y="1464"/>
                    <a:pt x="1464" y="1447"/>
                    <a:pt x="1480" y="1416"/>
                  </a:cubicBezTo>
                  <a:lnTo>
                    <a:pt x="1480" y="1400"/>
                  </a:lnTo>
                  <a:lnTo>
                    <a:pt x="1480" y="1320"/>
                  </a:lnTo>
                  <a:cubicBezTo>
                    <a:pt x="1464" y="1193"/>
                    <a:pt x="1512" y="1082"/>
                    <a:pt x="1623" y="1018"/>
                  </a:cubicBezTo>
                  <a:cubicBezTo>
                    <a:pt x="1670" y="986"/>
                    <a:pt x="1750" y="955"/>
                    <a:pt x="1813" y="955"/>
                  </a:cubicBezTo>
                  <a:cubicBezTo>
                    <a:pt x="1861" y="955"/>
                    <a:pt x="1909" y="970"/>
                    <a:pt x="1957" y="1002"/>
                  </a:cubicBezTo>
                  <a:cubicBezTo>
                    <a:pt x="2021" y="1018"/>
                    <a:pt x="2009" y="1034"/>
                    <a:pt x="2036" y="1050"/>
                  </a:cubicBezTo>
                  <a:cubicBezTo>
                    <a:pt x="2052" y="1066"/>
                    <a:pt x="2068" y="1082"/>
                    <a:pt x="2100" y="1082"/>
                  </a:cubicBezTo>
                  <a:cubicBezTo>
                    <a:pt x="2132" y="1082"/>
                    <a:pt x="2148" y="1066"/>
                    <a:pt x="2164" y="1034"/>
                  </a:cubicBezTo>
                  <a:cubicBezTo>
                    <a:pt x="2179" y="1002"/>
                    <a:pt x="2243" y="923"/>
                    <a:pt x="2291" y="875"/>
                  </a:cubicBezTo>
                  <a:cubicBezTo>
                    <a:pt x="2466" y="748"/>
                    <a:pt x="2736" y="732"/>
                    <a:pt x="2927" y="843"/>
                  </a:cubicBezTo>
                  <a:cubicBezTo>
                    <a:pt x="3102" y="923"/>
                    <a:pt x="3197" y="1113"/>
                    <a:pt x="3182" y="1304"/>
                  </a:cubicBezTo>
                  <a:lnTo>
                    <a:pt x="3182" y="1400"/>
                  </a:lnTo>
                  <a:cubicBezTo>
                    <a:pt x="3182" y="1432"/>
                    <a:pt x="3213" y="1464"/>
                    <a:pt x="3245" y="1479"/>
                  </a:cubicBezTo>
                  <a:cubicBezTo>
                    <a:pt x="3335" y="1606"/>
                    <a:pt x="3515" y="1575"/>
                    <a:pt x="3515" y="1861"/>
                  </a:cubicBezTo>
                  <a:cubicBezTo>
                    <a:pt x="3515" y="2004"/>
                    <a:pt x="3452" y="2274"/>
                    <a:pt x="3086" y="2291"/>
                  </a:cubicBezTo>
                  <a:lnTo>
                    <a:pt x="1607" y="2291"/>
                  </a:lnTo>
                  <a:cubicBezTo>
                    <a:pt x="1512" y="2291"/>
                    <a:pt x="1416" y="2259"/>
                    <a:pt x="1337" y="2211"/>
                  </a:cubicBezTo>
                  <a:cubicBezTo>
                    <a:pt x="1193" y="2100"/>
                    <a:pt x="1146" y="1877"/>
                    <a:pt x="1225" y="1686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CA" sz="1800" b="0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22" name="Table_Header">
            <a:extLst>
              <a:ext uri="{FF2B5EF4-FFF2-40B4-BE49-F238E27FC236}">
                <a16:creationId xmlns:a16="http://schemas.microsoft.com/office/drawing/2014/main" id="{38346BDD-D4DF-9FD9-5522-2EE88FCCD58F}"/>
              </a:ext>
            </a:extLst>
          </p:cNvPr>
          <p:cNvSpPr txBox="1"/>
          <p:nvPr/>
        </p:nvSpPr>
        <p:spPr>
          <a:xfrm>
            <a:off x="7845393" y="2629588"/>
            <a:ext cx="35656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cs typeface="Segoe UI" panose="020B0502040204020203" pitchFamily="34" charset="0"/>
              </a:rPr>
              <a:t>Storage </a:t>
            </a:r>
            <a:r>
              <a:rPr lang="en-GB" sz="1400" b="1" dirty="0">
                <a:cs typeface="Segoe UI" panose="020B0502040204020203" pitchFamily="34" charset="0"/>
              </a:rPr>
              <a:t>Utilization</a:t>
            </a:r>
            <a:r>
              <a:rPr lang="en-US" sz="1400" b="1" dirty="0"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21" name="Prod_Test">
            <a:extLst>
              <a:ext uri="{FF2B5EF4-FFF2-40B4-BE49-F238E27FC236}">
                <a16:creationId xmlns:a16="http://schemas.microsoft.com/office/drawing/2014/main" id="{D89AAE54-DF72-C554-D8F7-B1E393057691}"/>
              </a:ext>
            </a:extLst>
          </p:cNvPr>
          <p:cNvSpPr txBox="1"/>
          <p:nvPr/>
        </p:nvSpPr>
        <p:spPr>
          <a:xfrm>
            <a:off x="8933688" y="1350000"/>
            <a:ext cx="2056630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1200"/>
              </a:spcAft>
            </a:pPr>
            <a:endParaRPr lang="en-AU" dirty="0"/>
          </a:p>
          <a:p>
            <a:pPr algn="l">
              <a:spcBef>
                <a:spcPts val="0"/>
              </a:spcBef>
              <a:spcAft>
                <a:spcPts val="1200"/>
              </a:spcAft>
            </a:pPr>
            <a:endParaRPr lang="en-AU" dirty="0"/>
          </a:p>
          <a:p>
            <a:pPr algn="l">
              <a:spcBef>
                <a:spcPts val="0"/>
              </a:spcBef>
              <a:spcAft>
                <a:spcPts val="1200"/>
              </a:spcAft>
            </a:pPr>
            <a:endParaRPr lang="en-AU" dirty="0"/>
          </a:p>
        </p:txBody>
      </p:sp>
      <p:sp>
        <p:nvSpPr>
          <p:cNvPr id="208" name="Notes_User_Input">
            <a:extLst>
              <a:ext uri="{FF2B5EF4-FFF2-40B4-BE49-F238E27FC236}">
                <a16:creationId xmlns:a16="http://schemas.microsoft.com/office/drawing/2014/main" id="{358AA9F8-3017-31E0-6D48-33CEE144C0C7}"/>
              </a:ext>
            </a:extLst>
          </p:cNvPr>
          <p:cNvSpPr>
            <a:spLocks/>
          </p:cNvSpPr>
          <p:nvPr/>
        </p:nvSpPr>
        <p:spPr bwMode="auto">
          <a:xfrm>
            <a:off x="730800" y="5178888"/>
            <a:ext cx="9715500" cy="106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Prod storage is within contracted levels.</a:t>
            </a:r>
          </a:p>
          <a:p>
            <a:pPr>
              <a:lnSpc>
                <a:spcPct val="150000"/>
              </a:lnSpc>
            </a:pPr>
            <a:r>
              <a:rPr lang="en-US" altLang="en-US" sz="1600" dirty="0" err="1">
                <a:solidFill>
                  <a:srgbClr val="000000"/>
                </a:solidFill>
                <a:latin typeface="+mn-lt"/>
              </a:rPr>
              <a:t>NonProd</a:t>
            </a:r>
            <a:r>
              <a:rPr lang="en-US" altLang="en-US" sz="1600" dirty="0">
                <a:solidFill>
                  <a:srgbClr val="000000"/>
                </a:solidFill>
                <a:latin typeface="+mn-lt"/>
              </a:rPr>
              <a:t> storage is within contracted levels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.</a:t>
            </a:r>
          </a:p>
          <a:p>
            <a:pPr>
              <a:lnSpc>
                <a:spcPct val="150000"/>
              </a:lnSpc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Test_Value">
            <a:extLst>
              <a:ext uri="{FF2B5EF4-FFF2-40B4-BE49-F238E27FC236}">
                <a16:creationId xmlns:a16="http://schemas.microsoft.com/office/drawing/2014/main" id="{D1ECCF95-6CC4-7EC5-A355-31174D875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6696" y="1847525"/>
            <a:ext cx="419100" cy="32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Prod_Value">
            <a:extLst>
              <a:ext uri="{FF2B5EF4-FFF2-40B4-BE49-F238E27FC236}">
                <a16:creationId xmlns:a16="http://schemas.microsoft.com/office/drawing/2014/main" id="{5CAEF40F-3A3C-F960-71A3-1C04F93F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8267" y="1430335"/>
            <a:ext cx="419100" cy="32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6" name="Storage_Utilization_Table">
            <a:extLst>
              <a:ext uri="{FF2B5EF4-FFF2-40B4-BE49-F238E27FC236}">
                <a16:creationId xmlns:a16="http://schemas.microsoft.com/office/drawing/2014/main" id="{716723F3-F55C-5C19-2D7D-BD94D2E91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43840"/>
              </p:ext>
            </p:extLst>
          </p:nvPr>
        </p:nvGraphicFramePr>
        <p:xfrm>
          <a:off x="6841307" y="3098168"/>
          <a:ext cx="5326278" cy="1649633"/>
        </p:xfrm>
        <a:graphic>
          <a:graphicData uri="http://schemas.openxmlformats.org/drawingml/2006/table">
            <a:tbl>
              <a:tblPr firstRow="1" bandRow="1">
                <a:solidFill>
                  <a:srgbClr val="1D44BB"/>
                </a:solidFill>
                <a:tableStyleId>{2D5ABB26-0587-4C30-8999-92F81FD0307C}</a:tableStyleId>
              </a:tblPr>
              <a:tblGrid>
                <a:gridCol w="1330477">
                  <a:extLst>
                    <a:ext uri="{9D8B030D-6E8A-4147-A177-3AD203B41FA5}">
                      <a16:colId xmlns:a16="http://schemas.microsoft.com/office/drawing/2014/main" val="3565455146"/>
                    </a:ext>
                  </a:extLst>
                </a:gridCol>
                <a:gridCol w="799598">
                  <a:extLst>
                    <a:ext uri="{9D8B030D-6E8A-4147-A177-3AD203B41FA5}">
                      <a16:colId xmlns:a16="http://schemas.microsoft.com/office/drawing/2014/main" val="983042353"/>
                    </a:ext>
                  </a:extLst>
                </a:gridCol>
                <a:gridCol w="907282">
                  <a:extLst>
                    <a:ext uri="{9D8B030D-6E8A-4147-A177-3AD203B41FA5}">
                      <a16:colId xmlns:a16="http://schemas.microsoft.com/office/drawing/2014/main" val="3892467751"/>
                    </a:ext>
                  </a:extLst>
                </a:gridCol>
                <a:gridCol w="748798">
                  <a:extLst>
                    <a:ext uri="{9D8B030D-6E8A-4147-A177-3AD203B41FA5}">
                      <a16:colId xmlns:a16="http://schemas.microsoft.com/office/drawing/2014/main" val="1209733593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3757374632"/>
                    </a:ext>
                  </a:extLst>
                </a:gridCol>
                <a:gridCol w="798443">
                  <a:extLst>
                    <a:ext uri="{9D8B030D-6E8A-4147-A177-3AD203B41FA5}">
                      <a16:colId xmlns:a16="http://schemas.microsoft.com/office/drawing/2014/main" val="669596238"/>
                    </a:ext>
                  </a:extLst>
                </a:gridCol>
              </a:tblGrid>
              <a:tr h="486570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Used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/>
                        <a:t>Contract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/>
                        <a:t>Free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/>
                        <a:t>%Used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/>
                        <a:t>%Free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2050"/>
                  </a:ext>
                </a:extLst>
              </a:tr>
              <a:tr h="410149">
                <a:tc>
                  <a:txBody>
                    <a:bodyPr/>
                    <a:lstStyle/>
                    <a:p>
                      <a:r>
                        <a:rPr lang="en-IN" sz="1200"/>
                        <a:t>Prod (GB)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11,003.0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17,420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6,417.0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63.2%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36.8%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862469"/>
                  </a:ext>
                </a:extLst>
              </a:tr>
              <a:tr h="376457">
                <a:tc>
                  <a:txBody>
                    <a:bodyPr/>
                    <a:lstStyle/>
                    <a:p>
                      <a:r>
                        <a:rPr lang="en-IN" sz="1200"/>
                        <a:t>TEST (GB)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79.0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533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454.0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/>
                        <a:t>14.8%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/>
                        <a:t>85.2%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481072"/>
                  </a:ext>
                </a:extLst>
              </a:tr>
              <a:tr h="376457">
                <a:tc>
                  <a:txBody>
                    <a:bodyPr/>
                    <a:lstStyle/>
                    <a:p>
                      <a:r>
                        <a:rPr lang="en-IN" sz="1200" dirty="0"/>
                        <a:t>Dev(GB)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1200"/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1200"/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1200"/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1200" dirty="0"/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1200" dirty="0"/>
                    </a:p>
                  </a:txBody>
                  <a:tcPr anchor="ctr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67208"/>
                  </a:ext>
                </a:extLst>
              </a:tr>
            </a:tbl>
          </a:graphicData>
        </a:graphic>
      </p:graphicFrame>
      <p:graphicFrame>
        <p:nvGraphicFramePr>
          <p:cNvPr id="7" name="Production_Storage_Usage_Chart">
            <a:extLst>
              <a:ext uri="{FF2B5EF4-FFF2-40B4-BE49-F238E27FC236}">
                <a16:creationId xmlns:a16="http://schemas.microsoft.com/office/drawing/2014/main" id="{2AD7B017-6751-B3EA-282E-706C0FA9F9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673495"/>
              </p:ext>
            </p:extLst>
          </p:nvPr>
        </p:nvGraphicFramePr>
        <p:xfrm>
          <a:off x="127520" y="1400400"/>
          <a:ext cx="6714000" cy="332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Dev_Value">
            <a:extLst>
              <a:ext uri="{FF2B5EF4-FFF2-40B4-BE49-F238E27FC236}">
                <a16:creationId xmlns:a16="http://schemas.microsoft.com/office/drawing/2014/main" id="{0096B9CE-BD09-9CB9-37DE-B04F27734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6696" y="2250558"/>
            <a:ext cx="419100" cy="32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Prod_Text">
            <a:extLst>
              <a:ext uri="{FF2B5EF4-FFF2-40B4-BE49-F238E27FC236}">
                <a16:creationId xmlns:a16="http://schemas.microsoft.com/office/drawing/2014/main" id="{A8EE2AC6-409C-E973-422C-9CFFD0DF50AC}"/>
              </a:ext>
            </a:extLst>
          </p:cNvPr>
          <p:cNvSpPr txBox="1"/>
          <p:nvPr/>
        </p:nvSpPr>
        <p:spPr>
          <a:xfrm>
            <a:off x="9130044" y="1449916"/>
            <a:ext cx="8942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IN" dirty="0">
                <a:solidFill>
                  <a:schemeClr val="tx1"/>
                </a:solidFill>
              </a:rPr>
              <a:t>Prod</a:t>
            </a:r>
          </a:p>
        </p:txBody>
      </p:sp>
      <p:sp>
        <p:nvSpPr>
          <p:cNvPr id="15" name="Test_Text">
            <a:extLst>
              <a:ext uri="{FF2B5EF4-FFF2-40B4-BE49-F238E27FC236}">
                <a16:creationId xmlns:a16="http://schemas.microsoft.com/office/drawing/2014/main" id="{042688D7-AD92-B8BD-9A89-A3DFA7FA3430}"/>
              </a:ext>
            </a:extLst>
          </p:cNvPr>
          <p:cNvSpPr txBox="1"/>
          <p:nvPr/>
        </p:nvSpPr>
        <p:spPr>
          <a:xfrm>
            <a:off x="9120212" y="1809749"/>
            <a:ext cx="8942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IN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6" name="Dev_Text">
            <a:extLst>
              <a:ext uri="{FF2B5EF4-FFF2-40B4-BE49-F238E27FC236}">
                <a16:creationId xmlns:a16="http://schemas.microsoft.com/office/drawing/2014/main" id="{F85A8B68-AA19-B6A7-A899-6609A0F45DC3}"/>
              </a:ext>
            </a:extLst>
          </p:cNvPr>
          <p:cNvSpPr txBox="1"/>
          <p:nvPr/>
        </p:nvSpPr>
        <p:spPr>
          <a:xfrm>
            <a:off x="9121657" y="2206331"/>
            <a:ext cx="8942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IN" dirty="0">
                <a:solidFill>
                  <a:schemeClr val="tx1"/>
                </a:solidFill>
              </a:rPr>
              <a:t>Dev</a:t>
            </a:r>
          </a:p>
        </p:txBody>
      </p:sp>
      <p:sp>
        <p:nvSpPr>
          <p:cNvPr id="6" name="Prod_Value_Cross">
            <a:extLst>
              <a:ext uri="{FF2B5EF4-FFF2-40B4-BE49-F238E27FC236}">
                <a16:creationId xmlns:a16="http://schemas.microsoft.com/office/drawing/2014/main" id="{CB73D865-941A-ECF5-F858-5AF91D867FD2}"/>
              </a:ext>
            </a:extLst>
          </p:cNvPr>
          <p:cNvSpPr txBox="1"/>
          <p:nvPr/>
        </p:nvSpPr>
        <p:spPr>
          <a:xfrm>
            <a:off x="10309840" y="1433407"/>
            <a:ext cx="2675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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est_Value_Cross">
            <a:extLst>
              <a:ext uri="{FF2B5EF4-FFF2-40B4-BE49-F238E27FC236}">
                <a16:creationId xmlns:a16="http://schemas.microsoft.com/office/drawing/2014/main" id="{50F6E7FB-5F7F-8864-28A6-AD04FB22B361}"/>
              </a:ext>
            </a:extLst>
          </p:cNvPr>
          <p:cNvSpPr txBox="1"/>
          <p:nvPr/>
        </p:nvSpPr>
        <p:spPr>
          <a:xfrm>
            <a:off x="10334423" y="1851272"/>
            <a:ext cx="2675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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Dev_Value_Cross">
            <a:extLst>
              <a:ext uri="{FF2B5EF4-FFF2-40B4-BE49-F238E27FC236}">
                <a16:creationId xmlns:a16="http://schemas.microsoft.com/office/drawing/2014/main" id="{49D49139-6BD2-CE50-FC47-DAC0084B4EAE}"/>
              </a:ext>
            </a:extLst>
          </p:cNvPr>
          <p:cNvSpPr txBox="1"/>
          <p:nvPr/>
        </p:nvSpPr>
        <p:spPr>
          <a:xfrm>
            <a:off x="10329509" y="2239650"/>
            <a:ext cx="2675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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8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3EEBD7D-4CC3-A092-874C-35FF4CA7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accent1"/>
                </a:solidFill>
              </a:rPr>
              <a:t>Case trend</a:t>
            </a:r>
            <a:endParaRPr lang="en-AU"/>
          </a:p>
        </p:txBody>
      </p:sp>
      <p:sp>
        <p:nvSpPr>
          <p:cNvPr id="18" name="Table_Header">
            <a:extLst>
              <a:ext uri="{FF2B5EF4-FFF2-40B4-BE49-F238E27FC236}">
                <a16:creationId xmlns:a16="http://schemas.microsoft.com/office/drawing/2014/main" id="{611613C8-0F9A-97B1-A9D1-472FA2E9028A}"/>
              </a:ext>
            </a:extLst>
          </p:cNvPr>
          <p:cNvSpPr txBox="1"/>
          <p:nvPr/>
        </p:nvSpPr>
        <p:spPr>
          <a:xfrm>
            <a:off x="7797600" y="3720816"/>
            <a:ext cx="3627133" cy="41030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>
                <a:cs typeface="Segoe UI" panose="020B0502040204020203" pitchFamily="34" charset="0"/>
              </a:rPr>
              <a:t>Current Case Status:</a:t>
            </a:r>
          </a:p>
          <a:p>
            <a:pPr marL="0" lvl="1" indent="0">
              <a:spcBef>
                <a:spcPts val="1000"/>
              </a:spcBef>
              <a:buNone/>
            </a:pPr>
            <a:br>
              <a:rPr lang="en-US" sz="1500">
                <a:solidFill>
                  <a:schemeClr val="accent2"/>
                </a:solidFill>
                <a:cs typeface="Segoe UI" panose="020B0502040204020203" pitchFamily="34" charset="0"/>
              </a:rPr>
            </a:br>
            <a:endParaRPr lang="en-US" sz="1500">
              <a:solidFill>
                <a:schemeClr val="accent2"/>
              </a:solidFill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>
              <a:solidFill>
                <a:schemeClr val="accent2"/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20" name="Open_Cases_Element">
            <a:extLst>
              <a:ext uri="{FF2B5EF4-FFF2-40B4-BE49-F238E27FC236}">
                <a16:creationId xmlns:a16="http://schemas.microsoft.com/office/drawing/2014/main" id="{6F3BA076-A632-0A72-9E22-ED80CDD34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680834"/>
              </p:ext>
            </p:extLst>
          </p:nvPr>
        </p:nvGraphicFramePr>
        <p:xfrm>
          <a:off x="7823087" y="1269731"/>
          <a:ext cx="4368516" cy="2272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6" name="Open_Cases_Value">
            <a:extLst>
              <a:ext uri="{FF2B5EF4-FFF2-40B4-BE49-F238E27FC236}">
                <a16:creationId xmlns:a16="http://schemas.microsoft.com/office/drawing/2014/main" id="{E92043E4-736C-D2FF-7D29-F19EAB665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677" y="2214761"/>
            <a:ext cx="28533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Case_Status_Table">
            <a:extLst>
              <a:ext uri="{FF2B5EF4-FFF2-40B4-BE49-F238E27FC236}">
                <a16:creationId xmlns:a16="http://schemas.microsoft.com/office/drawing/2014/main" id="{2701BD1A-5E02-5B3E-6D3C-BAC49EC71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55116"/>
              </p:ext>
            </p:extLst>
          </p:nvPr>
        </p:nvGraphicFramePr>
        <p:xfrm>
          <a:off x="7746999" y="4097785"/>
          <a:ext cx="3741738" cy="973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2103">
                  <a:extLst>
                    <a:ext uri="{9D8B030D-6E8A-4147-A177-3AD203B41FA5}">
                      <a16:colId xmlns:a16="http://schemas.microsoft.com/office/drawing/2014/main" val="2430944824"/>
                    </a:ext>
                  </a:extLst>
                </a:gridCol>
                <a:gridCol w="889635">
                  <a:extLst>
                    <a:ext uri="{9D8B030D-6E8A-4147-A177-3AD203B41FA5}">
                      <a16:colId xmlns:a16="http://schemas.microsoft.com/office/drawing/2014/main" val="2571566661"/>
                    </a:ext>
                  </a:extLst>
                </a:gridCol>
              </a:tblGrid>
              <a:tr h="194628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+mj-lt"/>
                        </a:rPr>
                        <a:t>Status</a:t>
                      </a:r>
                    </a:p>
                  </a:txBody>
                  <a:tcPr marL="36000" marR="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+mj-lt"/>
                        </a:rPr>
                        <a:t>Cases</a:t>
                      </a:r>
                    </a:p>
                  </a:txBody>
                  <a:tcPr marL="36000" marR="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583652"/>
                  </a:ext>
                </a:extLst>
              </a:tr>
              <a:tr h="194628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+mn-lt"/>
                        </a:rPr>
                        <a:t>Backlog (Active previous months)</a:t>
                      </a:r>
                    </a:p>
                  </a:txBody>
                  <a:tcPr marL="36000" marR="3600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1</a:t>
                      </a:r>
                    </a:p>
                  </a:txBody>
                  <a:tcPr marL="36000" marR="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16897"/>
                  </a:ext>
                </a:extLst>
              </a:tr>
              <a:tr h="194628"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Open this month</a:t>
                      </a:r>
                    </a:p>
                  </a:txBody>
                  <a:tcPr marL="36000" marR="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1</a:t>
                      </a:r>
                    </a:p>
                  </a:txBody>
                  <a:tcPr marL="36000" marR="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689295"/>
                  </a:ext>
                </a:extLst>
              </a:tr>
              <a:tr h="194628"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Closed this month</a:t>
                      </a:r>
                    </a:p>
                  </a:txBody>
                  <a:tcPr marL="36000" marR="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2</a:t>
                      </a:r>
                    </a:p>
                  </a:txBody>
                  <a:tcPr marL="36000" marR="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00006"/>
                  </a:ext>
                </a:extLst>
              </a:tr>
              <a:tr h="194628">
                <a:tc>
                  <a:txBody>
                    <a:bodyPr/>
                    <a:lstStyle/>
                    <a:p>
                      <a:r>
                        <a:rPr lang="en-IN" sz="1200">
                          <a:latin typeface="+mn-lt"/>
                        </a:rPr>
                        <a:t>In progress at end of month</a:t>
                      </a:r>
                    </a:p>
                  </a:txBody>
                  <a:tcPr marL="36000" marR="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+mn-lt"/>
                        </a:rPr>
                        <a:t>0</a:t>
                      </a:r>
                    </a:p>
                  </a:txBody>
                  <a:tcPr marL="36000" marR="0" marT="0" marB="0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326695"/>
                  </a:ext>
                </a:extLst>
              </a:tr>
            </a:tbl>
          </a:graphicData>
        </a:graphic>
      </p:graphicFrame>
      <p:graphicFrame>
        <p:nvGraphicFramePr>
          <p:cNvPr id="4" name="Case_Trend_Chart">
            <a:extLst>
              <a:ext uri="{FF2B5EF4-FFF2-40B4-BE49-F238E27FC236}">
                <a16:creationId xmlns:a16="http://schemas.microsoft.com/office/drawing/2014/main" id="{7FA0CCA8-2612-49EA-481C-DF5961E30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493855"/>
              </p:ext>
            </p:extLst>
          </p:nvPr>
        </p:nvGraphicFramePr>
        <p:xfrm>
          <a:off x="504000" y="1411200"/>
          <a:ext cx="7212802" cy="4038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3352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D4C8-29F4-1D40-8D4E-A589144B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3350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roduction_Storage_Usage_Chart">
            <a:extLst>
              <a:ext uri="{FF2B5EF4-FFF2-40B4-BE49-F238E27FC236}">
                <a16:creationId xmlns:a16="http://schemas.microsoft.com/office/drawing/2014/main" id="{86C09176-7BF7-1B7B-F5CA-5846485AB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5445471"/>
              </p:ext>
            </p:extLst>
          </p:nvPr>
        </p:nvGraphicFramePr>
        <p:xfrm>
          <a:off x="133200" y="3430800"/>
          <a:ext cx="5947200" cy="294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Production_Availability_Chart">
            <a:extLst>
              <a:ext uri="{FF2B5EF4-FFF2-40B4-BE49-F238E27FC236}">
                <a16:creationId xmlns:a16="http://schemas.microsoft.com/office/drawing/2014/main" id="{1BDF7C6F-66B3-D2C3-024E-420931AF9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8967282"/>
              </p:ext>
            </p:extLst>
          </p:nvPr>
        </p:nvGraphicFramePr>
        <p:xfrm>
          <a:off x="133200" y="453600"/>
          <a:ext cx="5947200" cy="294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Production_User_Counts_Chart">
            <a:extLst>
              <a:ext uri="{FF2B5EF4-FFF2-40B4-BE49-F238E27FC236}">
                <a16:creationId xmlns:a16="http://schemas.microsoft.com/office/drawing/2014/main" id="{3D1BEFF9-0027-FC23-A017-0DBACCEFA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739562"/>
              </p:ext>
            </p:extLst>
          </p:nvPr>
        </p:nvGraphicFramePr>
        <p:xfrm>
          <a:off x="6109200" y="3430800"/>
          <a:ext cx="5947200" cy="294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97567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aster">
  <a:themeElements>
    <a:clrScheme name="OpenText FY24 1">
      <a:dk1>
        <a:srgbClr val="000000"/>
      </a:dk1>
      <a:lt1>
        <a:srgbClr val="FFFFFF"/>
      </a:lt1>
      <a:dk2>
        <a:srgbClr val="383848"/>
      </a:dk2>
      <a:lt2>
        <a:srgbClr val="E8E9EC"/>
      </a:lt2>
      <a:accent1>
        <a:srgbClr val="00008B"/>
      </a:accent1>
      <a:accent2>
        <a:srgbClr val="1A69FF"/>
      </a:accent2>
      <a:accent3>
        <a:srgbClr val="67677C"/>
      </a:accent3>
      <a:accent4>
        <a:srgbClr val="E8E9EC"/>
      </a:accent4>
      <a:accent5>
        <a:srgbClr val="E1BC36"/>
      </a:accent5>
      <a:accent6>
        <a:srgbClr val="001D50"/>
      </a:accent6>
      <a:hlink>
        <a:srgbClr val="1A69FF"/>
      </a:hlink>
      <a:folHlink>
        <a:srgbClr val="DCE3F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enTex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spcBef>
            <a:spcPts val="0"/>
          </a:spcBef>
          <a:spcAft>
            <a:spcPts val="600"/>
          </a:spcAft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F9FA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0"/>
          </a:spcBef>
          <a:spcAft>
            <a:spcPts val="600"/>
          </a:spcAft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OT Blue">
      <a:srgbClr val="0072AA"/>
    </a:custClr>
    <a:custClr name="OT Mid Blue">
      <a:srgbClr val="2DA3E0"/>
    </a:custClr>
    <a:custClr name="OT Gray">
      <a:srgbClr val="9F9FA2"/>
    </a:custClr>
    <a:custClr name="ECM">
      <a:srgbClr val="2DA3E0"/>
    </a:custClr>
    <a:custClr name="BPM">
      <a:srgbClr val="00A389"/>
    </a:custClr>
    <a:custClr name="CEM">
      <a:srgbClr val="9370B1"/>
    </a:custClr>
    <a:custClr name="Discovery">
      <a:srgbClr val="EEB111"/>
    </a:custClr>
    <a:custClr name="iX">
      <a:srgbClr val="8DC63F"/>
    </a:custClr>
  </a:custClrLst>
  <a:extLst>
    <a:ext uri="{05A4C25C-085E-4340-85A3-A5531E510DB2}">
      <thm15:themeFamily xmlns:thm15="http://schemas.microsoft.com/office/thememl/2012/main" name="OpenText-PPT-Presentation-FY25-LIGHT-jf" id="{DCB83169-99AE-BB4D-B44E-4388598AA3BB}" vid="{35965714-D183-944E-B6BA-53F7F3A737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205</Words>
  <Application>Microsoft Office PowerPoint</Application>
  <PresentationFormat>Widescreen</PresentationFormat>
  <Paragraphs>106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AllerMod Regular</vt:lpstr>
      <vt:lpstr>Arial</vt:lpstr>
      <vt:lpstr>Calibri</vt:lpstr>
      <vt:lpstr>Lucida Sans</vt:lpstr>
      <vt:lpstr>Segoe UI</vt:lpstr>
      <vt:lpstr>Wingdings</vt:lpstr>
      <vt:lpstr>Light Master</vt:lpstr>
      <vt:lpstr>PowerPoint Presentation</vt:lpstr>
      <vt:lpstr>Availability</vt:lpstr>
      <vt:lpstr>Users</vt:lpstr>
      <vt:lpstr>Storage</vt:lpstr>
      <vt:lpstr>Case trend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Jason Fidler</dc:creator>
  <cp:keywords/>
  <dc:description/>
  <cp:lastModifiedBy>Mitta Thanvitha</cp:lastModifiedBy>
  <cp:revision>32</cp:revision>
  <dcterms:created xsi:type="dcterms:W3CDTF">2024-05-22T21:12:10Z</dcterms:created>
  <dcterms:modified xsi:type="dcterms:W3CDTF">2025-12-14T09:07:43Z</dcterms:modified>
  <cp:category/>
</cp:coreProperties>
</file>